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83" r:id="rId6"/>
    <p:sldId id="284" r:id="rId7"/>
    <p:sldId id="279" r:id="rId8"/>
    <p:sldId id="280" r:id="rId9"/>
    <p:sldId id="291" r:id="rId10"/>
    <p:sldId id="282" r:id="rId11"/>
    <p:sldId id="292" r:id="rId12"/>
    <p:sldId id="286" r:id="rId13"/>
    <p:sldId id="287" r:id="rId14"/>
    <p:sldId id="288" r:id="rId15"/>
    <p:sldId id="290" r:id="rId16"/>
    <p:sldId id="289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CF349EE-8513-44DE-B6FC-A249BF5BB488}">
          <p14:sldIdLst>
            <p14:sldId id="258"/>
            <p14:sldId id="283"/>
          </p14:sldIdLst>
        </p14:section>
        <p14:section name="Motivation" id="{35E56196-9D65-46BB-8DA9-0158EC6E82EE}">
          <p14:sldIdLst>
            <p14:sldId id="284"/>
          </p14:sldIdLst>
        </p14:section>
        <p14:section name="System Structure" id="{4094D0E2-E86A-4BC6-8ABF-C03FA025507F}">
          <p14:sldIdLst>
            <p14:sldId id="279"/>
            <p14:sldId id="280"/>
            <p14:sldId id="291"/>
            <p14:sldId id="282"/>
            <p14:sldId id="292"/>
            <p14:sldId id="286"/>
          </p14:sldIdLst>
        </p14:section>
        <p14:section name="Demonstration" id="{DF10C449-6FD0-4947-9390-E56F37609200}">
          <p14:sldIdLst>
            <p14:sldId id="287"/>
            <p14:sldId id="288"/>
            <p14:sldId id="290"/>
          </p14:sldIdLst>
        </p14:section>
        <p14:section name="Conclusion" id="{6C969E4D-4EE6-42A0-9753-509D117B545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ecae7a822db651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42424"/>
    <a:srgbClr val="85721F"/>
    <a:srgbClr val="979E72"/>
    <a:srgbClr val="697232"/>
    <a:srgbClr val="FBDFD9"/>
    <a:srgbClr val="D52B2B"/>
    <a:srgbClr val="F0F0F0"/>
    <a:srgbClr val="FCE8E4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0128" autoAdjust="0"/>
  </p:normalViewPr>
  <p:slideViewPr>
    <p:cSldViewPr snapToGrid="0">
      <p:cViewPr varScale="1">
        <p:scale>
          <a:sx n="100" d="100"/>
          <a:sy n="100" d="100"/>
        </p:scale>
        <p:origin x="11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9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DA28041-5455-4429-BB3E-7752F55251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8624880-67F9-452B-A2AE-0755913695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FE52E-7F89-4548-9596-B84E152AE0E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5473CBF-DFE1-4828-B3AE-D8819114F1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AB0352-3D62-4C6F-9F14-CC983C6A61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E98C7-5165-44E8-B121-E1A4B95FFA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963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1A98-075A-4AF9-BF8F-A9198D2B2552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AAAD9-A464-4EED-9C2A-CC3E79922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18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各位同學好，下周四 6/16 為期末報告日，以下幾點注意事項：</a:t>
            </a:r>
          </a:p>
          <a:p>
            <a:r>
              <a:rPr lang="zh-TW" altLang="en-US" dirty="0"/>
              <a:t>1. 報告順序 與 期中報告 相同</a:t>
            </a:r>
          </a:p>
          <a:p>
            <a:r>
              <a:rPr lang="zh-TW" altLang="en-US" dirty="0"/>
              <a:t>2. 使用 webex 分享螢幕功能，以投影片報告</a:t>
            </a:r>
          </a:p>
          <a:p>
            <a:r>
              <a:rPr lang="zh-TW" altLang="en-US" dirty="0"/>
              <a:t>3. 若有準備 demo 影片，亦可於報告過程中展示</a:t>
            </a:r>
          </a:p>
          <a:p>
            <a:r>
              <a:rPr lang="zh-TW" altLang="en-US" dirty="0"/>
              <a:t>4. 內容應含「題目、成員、動機(簡述)、架構說明、 成果展示」</a:t>
            </a:r>
          </a:p>
          <a:p>
            <a:r>
              <a:rPr lang="zh-TW" altLang="en-US" dirty="0"/>
              <a:t>5. 每組 7min 報告 + 1~2min QA討論，老師亦可能於報告過程中提問</a:t>
            </a:r>
          </a:p>
          <a:p>
            <a:r>
              <a:rPr lang="zh-TW" altLang="en-US" dirty="0"/>
              <a:t>6.請於當天 6/16 23:59 前，將整個專案和報告投影片，由組長代表，上傳至 github classroom，連結： https://classroom.github.com/assignment-invitations/2bec6b0a776c473f638ab41cabe22865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39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02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39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接了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MPU ( IMU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慣性量測元件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九軸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三軸加速度、角速度、磁場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的資訊，強調一般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IMU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並沒有辦法提供物體在空間中的相對擺向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即：姿態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，根據這個目的，基於九軸的資訊開發了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AHRS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演算法算出六自由度的姿態 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77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79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接了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MPU ( IMU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慣性量測元件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九軸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三軸加速度、角速度、磁場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的資訊，強調一般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IMU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並沒有辦法提供物體在空間中的相對擺向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即：姿態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，根據這個目的，基於九軸的資訊開發了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AHRS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演算法算出六自由度的姿態 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3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12870-B860-46E7-88B6-07782F56A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6007"/>
            <a:ext cx="9144000" cy="16557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zh-TW" altLang="en-US" sz="4800" dirty="0">
                <a:solidFill>
                  <a:srgbClr val="EAA09C"/>
                </a:solidFill>
              </a:defRPr>
            </a:lvl1pPr>
          </a:lstStyle>
          <a:p>
            <a:pPr lvl="0" algn="ctr"/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612ED7-16F4-4B15-B841-8A0DD8D8C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8100"/>
            <a:ext cx="9144000" cy="14097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z="2400" dirty="0">
                <a:solidFill>
                  <a:srgbClr val="697232"/>
                </a:solidFill>
              </a:defRPr>
            </a:lvl1pPr>
          </a:lstStyle>
          <a:p>
            <a:pPr marL="0" lvl="0" indent="0" algn="ctr">
              <a:buNone/>
            </a:pPr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A092B2-C445-4973-9893-3CE8D29BF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47436-BC97-451A-9A0A-D53DDC52B3C4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7F4491-C1CD-46A4-A541-7EBE122F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A317D7-6ED4-4D28-80C1-BFD6940A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64CAFE-6D4B-4CAF-845E-5CC59CF0E5C3}"/>
              </a:ext>
            </a:extLst>
          </p:cNvPr>
          <p:cNvSpPr txBox="1"/>
          <p:nvPr userDrawn="1"/>
        </p:nvSpPr>
        <p:spPr>
          <a:xfrm>
            <a:off x="1524000" y="330749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rgbClr val="7C7C7C"/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pPr lvl="0"/>
            <a:r>
              <a:rPr lang="en-US" altLang="zh-TW" dirty="0"/>
              <a:t>Student: </a:t>
            </a:r>
            <a:r>
              <a:rPr lang="zh-TW" altLang="en-US" b="0" dirty="0"/>
              <a:t>李洋銳、莊謹聲、張愛祺 </a:t>
            </a:r>
            <a:r>
              <a:rPr lang="en-US" altLang="zh-TW" dirty="0"/>
              <a:t>	Professor: </a:t>
            </a:r>
            <a:r>
              <a:rPr lang="zh-TW" altLang="en-US" b="0" dirty="0"/>
              <a:t>張大緯 教授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46C512-FF42-445A-BE6F-3FBE903F2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019674" y="6356349"/>
            <a:ext cx="36512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3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243CEF-FEA7-453D-AF6B-36FEBD71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50DACC-5896-435B-981C-8A1AC6533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CD3653-8FA6-4345-AF97-41A2F315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5078E-CFC1-406F-A984-8BE0F31BB9C4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2B3A6C-F306-485E-8D29-1AD29CFF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46C86A-4CAE-4E86-9D40-41BA0362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06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E960973-EE77-4F63-AA4C-385A90D27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D90035-A510-4EEF-AE64-C97E82288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03E6E6-F34A-4ED6-AC2E-BCC622A0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1DAA3-221A-432B-B966-5705A3DE383C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121FC8-6B88-4BE6-9C17-EE806ED2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654C13-117E-4341-A648-9F5D8C6E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9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CF83C1-7827-4157-A2EF-0A2D2E55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67" y="-2724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TW" altLang="en-US" sz="3200" dirty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2370F-BCC4-4E5B-B5F6-D6C7D5DB1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70" y="1103479"/>
            <a:ext cx="10935163" cy="465104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z="2200" dirty="0">
                <a:solidFill>
                  <a:srgbClr val="697232"/>
                </a:solidFill>
              </a:defRPr>
            </a:lvl1pPr>
            <a:lvl2pPr>
              <a:defRPr lang="zh-TW" altLang="en-US" sz="2000" dirty="0">
                <a:solidFill>
                  <a:srgbClr val="697232"/>
                </a:solidFill>
              </a:defRPr>
            </a:lvl2pPr>
            <a:lvl3pPr>
              <a:defRPr lang="zh-TW" altLang="en-US" sz="2000" dirty="0">
                <a:solidFill>
                  <a:srgbClr val="697232"/>
                </a:solidFill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A196E-5CEF-4F3A-968F-D34832FB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B46986-0967-44C0-A283-679A91DB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8C30A0-FAD2-4019-87A4-3A09811EB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2B661F4-4037-4005-8115-CAFC4ACE9D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019674" y="6356349"/>
            <a:ext cx="365125" cy="3651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1E01FB-1DD6-AB12-44E1-E8EF5D5D3DAD}"/>
              </a:ext>
            </a:extLst>
          </p:cNvPr>
          <p:cNvSpPr/>
          <p:nvPr userDrawn="1"/>
        </p:nvSpPr>
        <p:spPr>
          <a:xfrm>
            <a:off x="464592" y="945297"/>
            <a:ext cx="11262815" cy="54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EAA0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79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E54F9-08CF-4B63-96C3-5500A996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74DCCC-40A4-49C4-915E-9D8E62D3E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9E0768-4724-45EF-B636-637ACDDE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1F51-E25E-417F-B272-3B55483A8E43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8AC9BC-5664-404D-A5DE-994ECC9E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42BBF9-2C69-42EA-8E0F-4EAAB3C4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87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3E0AF-70C1-4BBC-9647-589192AC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5AAE36-FB94-40A9-B933-7E818F0A5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C94A4E-0AD9-4738-9647-C89906AD1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1BFBFE-C01C-43F1-88B3-6A60BA3A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4770-A9EC-4F51-9829-0D74C768A746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F2A5B7-D5FA-405B-B373-68693989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DE2594-5EA1-4D30-8D7A-AF122B3C1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04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8C8AF-2F0D-44B9-B8BC-4866791CA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16D9FC-B66E-4593-BA3D-69DDD34A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8746E9-B92F-47AA-B889-7227634BA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768250-888A-43E3-9B24-05DBC5075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09D740A-DF06-4205-A87B-F511FBC56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2C7752-D061-4590-B58E-D1EDEFA3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6A0B-E711-47EC-AA0A-851C3EF8CCB7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CB16D0E-957C-4E23-A5F7-9AF3257D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9C0BE64-B42A-417B-BD4A-705BFDC5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54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1D8BD-5E20-40CC-BFA8-85BB65A9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2210F96-E939-4F10-9282-D7BBDB75A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1C22-C4C0-4D70-A7BE-E17B0A939519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D42680-AD39-4F7F-860D-6E572BE6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9D1D80-8CE0-4428-B62B-CEA1F0E3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01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2BEA3E6-D8AB-45DE-813C-F9E1CAEB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26AE-F96C-4519-858F-BB9793E363AA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511DC1E-6556-4965-9258-E64A103A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F20CEC-7B40-49D0-8D43-E095582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42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ABC4B-D18F-4E84-8A53-D3694086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8B6B59-4040-4261-A81B-A83AEADD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054234-8EE5-4C40-AD17-F28272E94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E7BDAE-18FB-42ED-A476-EEB99973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E1B2-A5C2-4760-A159-66B5B5B317A0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B63F28E-F6B9-48C5-89B9-80305957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D4A9FA-A0B2-4D6E-BB2B-8B107A1B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04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89C7F-D812-4A81-BDF5-52FBBDC7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DC8B4F6-FCB2-4102-B355-4AF7AD3B0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7FEFC61-C164-49E0-B933-317889414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FB016F-FDD3-4BD1-9BC6-3186148A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0BD5-B6BE-4C10-AC4B-4CF87D080E61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50FC09-BB6E-4F70-BC06-D78127EC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AD650E-5852-4776-B591-2A993BE2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02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AB893E-2AB6-40A5-8F63-7CA36F5E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6A5910-6C65-48DA-BDF1-9A22DD8B2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9912D3-5E54-42B2-BC69-ED86CDE22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1070F-4251-4814-9A95-D3A349D7FB08}" type="datetime1">
              <a:rPr lang="zh-TW" altLang="en-US" smtClean="0"/>
              <a:t>2022/6/16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C21C53-1730-4B36-B392-BF2B1C9D9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CF5EE1-5C0E-4F46-AD6B-D95F58402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79CD8-A8D8-4DF6-B1F8-E9B230032D5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ADF444-FA0E-1A7E-8CDD-55CF2F05968F}"/>
              </a:ext>
            </a:extLst>
          </p:cNvPr>
          <p:cNvSpPr/>
          <p:nvPr userDrawn="1"/>
        </p:nvSpPr>
        <p:spPr>
          <a:xfrm>
            <a:off x="0" y="-1"/>
            <a:ext cx="12192000" cy="221985"/>
          </a:xfrm>
          <a:prstGeom prst="rect">
            <a:avLst/>
          </a:prstGeom>
          <a:solidFill>
            <a:srgbClr val="697232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97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altLang="en-US" sz="4400" kern="1200" dirty="0">
          <a:solidFill>
            <a:srgbClr val="F59A8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TW" altLang="en-US" sz="2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5CD07C7F-7649-4676-9509-E18B7F5BD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TW" sz="2000" dirty="0">
                <a:solidFill>
                  <a:srgbClr val="7C7C7C"/>
                </a:solidFill>
                <a:latin typeface="+mn-ea"/>
              </a:rPr>
              <a:t>Embedded System Final Project</a:t>
            </a:r>
          </a:p>
          <a:p>
            <a:pPr marL="0" indent="0" algn="ctr">
              <a:buNone/>
            </a:pPr>
            <a:r>
              <a:rPr lang="en-US" altLang="zh-TW" sz="2000" dirty="0">
                <a:solidFill>
                  <a:srgbClr val="7C7C7C"/>
                </a:solidFill>
                <a:latin typeface="+mn-ea"/>
              </a:rPr>
              <a:t>Group 7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591B87-F9B5-45F1-9B6A-C8CD0205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47436-BC97-451A-9A0A-D53DDC52B3C4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26190-8DD0-4563-9791-9FD2E7B3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NCKU-IAA IEC-Lab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C78B4A-9C7F-488B-A233-C0A0BD7C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pPr/>
              <a:t>1</a:t>
            </a:fld>
            <a:endParaRPr lang="zh-TW" altLang="en-US" dirty="0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556E922B-F1A2-4A81-B9AE-C26130367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827" y="1167946"/>
            <a:ext cx="10658346" cy="18419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TW" sz="3600" dirty="0">
                <a:solidFill>
                  <a:srgbClr val="697232"/>
                </a:solidFill>
                <a:latin typeface="+mj-ea"/>
                <a:cs typeface="CMU Bright" panose="02000603000000000000" pitchFamily="2" charset="0"/>
              </a:rPr>
              <a:t>An Embedded System Development for </a:t>
            </a:r>
            <a:br>
              <a:rPr lang="en-US" altLang="zh-TW" sz="3600" dirty="0">
                <a:solidFill>
                  <a:srgbClr val="697232"/>
                </a:solidFill>
                <a:latin typeface="+mj-ea"/>
                <a:cs typeface="CMU Bright" panose="02000603000000000000" pitchFamily="2" charset="0"/>
              </a:rPr>
            </a:br>
            <a:r>
              <a:rPr lang="en-US" altLang="zh-TW" sz="3600" dirty="0">
                <a:solidFill>
                  <a:srgbClr val="697232"/>
                </a:solidFill>
                <a:latin typeface="+mj-ea"/>
                <a:cs typeface="CMU Bright" panose="02000603000000000000" pitchFamily="2" charset="0"/>
              </a:rPr>
              <a:t>Field</a:t>
            </a:r>
            <a:r>
              <a:rPr lang="zh-TW" altLang="en-US" sz="3600" dirty="0">
                <a:solidFill>
                  <a:srgbClr val="697232"/>
                </a:solidFill>
                <a:latin typeface="+mj-ea"/>
                <a:cs typeface="CMU Bright" panose="02000603000000000000" pitchFamily="2" charset="0"/>
              </a:rPr>
              <a:t> </a:t>
            </a:r>
            <a:r>
              <a:rPr lang="en-US" altLang="zh-TW" sz="3600" dirty="0">
                <a:solidFill>
                  <a:srgbClr val="697232"/>
                </a:solidFill>
                <a:latin typeface="+mj-ea"/>
                <a:cs typeface="CMU Bright" panose="02000603000000000000" pitchFamily="2" charset="0"/>
              </a:rPr>
              <a:t>Workers Safety Detection</a:t>
            </a:r>
            <a:endParaRPr lang="zh-TW" altLang="en-US" sz="3600" dirty="0">
              <a:solidFill>
                <a:srgbClr val="697232"/>
              </a:solidFill>
              <a:latin typeface="+mj-ea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08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B04DE-7BCD-CB06-38E0-EC4EE335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 – Real-Time Pose Monitor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93EDF6-CD88-56AB-91E7-5893AC0F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094C12-3BD3-BC04-B920-4B0438FA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FC50FD-67DE-E987-4B8B-E6FD9A69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1" b="51244"/>
          <a:stretch/>
        </p:blipFill>
        <p:spPr>
          <a:xfrm>
            <a:off x="1004887" y="2201399"/>
            <a:ext cx="5153025" cy="27891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0E4583D-9537-F911-E278-98F014FD5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61"/>
          <a:stretch/>
        </p:blipFill>
        <p:spPr>
          <a:xfrm>
            <a:off x="6448605" y="2019300"/>
            <a:ext cx="5153025" cy="2971241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DDB1906-0F69-FC8D-9D56-420E6EEFA5A4}"/>
              </a:ext>
            </a:extLst>
          </p:cNvPr>
          <p:cNvGrpSpPr/>
          <p:nvPr/>
        </p:nvGrpSpPr>
        <p:grpSpPr>
          <a:xfrm>
            <a:off x="6353666" y="1601937"/>
            <a:ext cx="5247964" cy="1827063"/>
            <a:chOff x="6353666" y="1601937"/>
            <a:chExt cx="5247964" cy="1827063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7B1BC463-DA8E-391E-BCD5-DEA332705869}"/>
                </a:ext>
              </a:extLst>
            </p:cNvPr>
            <p:cNvSpPr/>
            <p:nvPr/>
          </p:nvSpPr>
          <p:spPr>
            <a:xfrm>
              <a:off x="6448605" y="2019300"/>
              <a:ext cx="5153025" cy="1409700"/>
            </a:xfrm>
            <a:prstGeom prst="roundRect">
              <a:avLst>
                <a:gd name="adj" fmla="val 9311"/>
              </a:avLst>
            </a:prstGeom>
            <a:noFill/>
            <a:ln w="28575">
              <a:solidFill>
                <a:srgbClr val="979E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190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D3A2CD2-DE8B-DC71-2F04-7FEADF712831}"/>
                </a:ext>
              </a:extLst>
            </p:cNvPr>
            <p:cNvSpPr txBox="1"/>
            <p:nvPr/>
          </p:nvSpPr>
          <p:spPr>
            <a:xfrm>
              <a:off x="6353666" y="1601937"/>
              <a:ext cx="2359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697232"/>
                  </a:solidFill>
                </a:rPr>
                <a:t>Norm of Acceleration</a:t>
              </a:r>
              <a:endParaRPr lang="zh-TW" altLang="en-US" dirty="0">
                <a:solidFill>
                  <a:srgbClr val="697232"/>
                </a:solidFill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77E6D20-C98F-9BDB-E815-83D58F0A89A7}"/>
              </a:ext>
            </a:extLst>
          </p:cNvPr>
          <p:cNvGrpSpPr/>
          <p:nvPr/>
        </p:nvGrpSpPr>
        <p:grpSpPr>
          <a:xfrm>
            <a:off x="6448605" y="3471887"/>
            <a:ext cx="5164375" cy="1887986"/>
            <a:chOff x="6448605" y="2019300"/>
            <a:chExt cx="5164375" cy="1887986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E083D442-D4D2-9100-674C-19257556D554}"/>
                </a:ext>
              </a:extLst>
            </p:cNvPr>
            <p:cNvSpPr/>
            <p:nvPr/>
          </p:nvSpPr>
          <p:spPr>
            <a:xfrm>
              <a:off x="6448605" y="2019300"/>
              <a:ext cx="5153025" cy="1518654"/>
            </a:xfrm>
            <a:prstGeom prst="roundRect">
              <a:avLst>
                <a:gd name="adj" fmla="val 9311"/>
              </a:avLst>
            </a:prstGeom>
            <a:noFill/>
            <a:ln w="28575">
              <a:solidFill>
                <a:srgbClr val="979E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n w="190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02004BE-AFD5-27AB-2DD9-6BF68C4324CA}"/>
                </a:ext>
              </a:extLst>
            </p:cNvPr>
            <p:cNvSpPr txBox="1"/>
            <p:nvPr/>
          </p:nvSpPr>
          <p:spPr>
            <a:xfrm>
              <a:off x="10275754" y="3537954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697232"/>
                  </a:solidFill>
                </a:rPr>
                <a:t>Orientation</a:t>
              </a:r>
              <a:endParaRPr lang="zh-TW" altLang="en-US" dirty="0">
                <a:solidFill>
                  <a:srgbClr val="697232"/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97BC87F-4DE5-31EE-B25B-B03118F0C686}"/>
              </a:ext>
            </a:extLst>
          </p:cNvPr>
          <p:cNvGrpSpPr/>
          <p:nvPr/>
        </p:nvGrpSpPr>
        <p:grpSpPr>
          <a:xfrm>
            <a:off x="1004886" y="2025763"/>
            <a:ext cx="5270372" cy="3440098"/>
            <a:chOff x="6448605" y="2019300"/>
            <a:chExt cx="5270372" cy="1603101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0FAFAD20-A8C9-672C-8124-563B34D2F330}"/>
                </a:ext>
              </a:extLst>
            </p:cNvPr>
            <p:cNvSpPr/>
            <p:nvPr/>
          </p:nvSpPr>
          <p:spPr>
            <a:xfrm>
              <a:off x="6448605" y="2019300"/>
              <a:ext cx="5153025" cy="1381600"/>
            </a:xfrm>
            <a:prstGeom prst="roundRect">
              <a:avLst>
                <a:gd name="adj" fmla="val 4637"/>
              </a:avLst>
            </a:prstGeom>
            <a:noFill/>
            <a:ln w="28575">
              <a:solidFill>
                <a:srgbClr val="979E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190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76B1FCC-1E95-431C-3A93-044FDA3099FE}"/>
                </a:ext>
              </a:extLst>
            </p:cNvPr>
            <p:cNvSpPr txBox="1"/>
            <p:nvPr/>
          </p:nvSpPr>
          <p:spPr>
            <a:xfrm>
              <a:off x="8746688" y="3450291"/>
              <a:ext cx="2972289" cy="172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697232"/>
                  </a:solidFill>
                </a:rPr>
                <a:t>Body Orientation Displayer</a:t>
              </a:r>
              <a:endParaRPr lang="zh-TW" altLang="en-US" dirty="0">
                <a:solidFill>
                  <a:srgbClr val="697232"/>
                </a:solidFill>
              </a:endParaRPr>
            </a:p>
          </p:txBody>
        </p:sp>
      </p:grp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71F53681-E26B-1F3E-0892-40407F1FC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70" y="1103479"/>
            <a:ext cx="10965359" cy="4651042"/>
          </a:xfrm>
        </p:spPr>
        <p:txBody>
          <a:bodyPr/>
          <a:lstStyle/>
          <a:p>
            <a:pPr fontAlgn="base"/>
            <a:r>
              <a:rPr lang="en-US" altLang="zh-TW" dirty="0"/>
              <a:t>C++/CLI</a:t>
            </a:r>
          </a:p>
        </p:txBody>
      </p:sp>
    </p:spTree>
    <p:extLst>
      <p:ext uri="{BB962C8B-B14F-4D97-AF65-F5344CB8AC3E}">
        <p14:creationId xmlns:p14="http://schemas.microsoft.com/office/powerpoint/2010/main" val="16617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B04DE-7BCD-CB06-38E0-EC4EE335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Demonstration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93EDF6-CD88-56AB-91E7-5893AC0F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094C12-3BD3-BC04-B920-4B0438FA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FC50FD-67DE-E987-4B8B-E6FD9A69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7" name="impact_1">
            <a:hlinkClick r:id="" action="ppaction://media"/>
            <a:extLst>
              <a:ext uri="{FF2B5EF4-FFF2-40B4-BE49-F238E27FC236}">
                <a16:creationId xmlns:a16="http://schemas.microsoft.com/office/drawing/2014/main" id="{EE3BCC09-6504-B7A2-2C61-992F52F89F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4785" y="1601728"/>
            <a:ext cx="8182429" cy="4602616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CFC64F7D-0E87-3FAD-79EC-B03F8456B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Impact + Sleep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368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pact_2">
            <a:hlinkClick r:id="" action="ppaction://media"/>
            <a:extLst>
              <a:ext uri="{FF2B5EF4-FFF2-40B4-BE49-F238E27FC236}">
                <a16:creationId xmlns:a16="http://schemas.microsoft.com/office/drawing/2014/main" id="{587FE4B9-D759-DDBD-30FF-7709FF08E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4785" y="1601728"/>
            <a:ext cx="8182429" cy="46026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6BB04DE-7BCD-CB06-38E0-EC4EE335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Demonstration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93EDF6-CD88-56AB-91E7-5893AC0F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094C12-3BD3-BC04-B920-4B0438FA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FC50FD-67DE-E987-4B8B-E6FD9A69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CFC64F7D-0E87-3FAD-79EC-B03F8456B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RocknRoll</a:t>
            </a:r>
            <a:r>
              <a:rPr lang="en-US" altLang="zh-TW" dirty="0"/>
              <a:t> + Impact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088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11B6B8-FFED-A0F5-E5DA-DF69092D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2104F1-7649-F246-67B8-FFB00B892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communication library based on the I2C protocol for </a:t>
            </a:r>
            <a:r>
              <a:rPr lang="en-US" altLang="zh-TW" dirty="0">
                <a:solidFill>
                  <a:schemeClr val="accent2"/>
                </a:solidFill>
              </a:rPr>
              <a:t>STM32F411VE-MPU9255</a:t>
            </a:r>
            <a:r>
              <a:rPr lang="en-US" altLang="zh-TW" dirty="0"/>
              <a:t> is developed.</a:t>
            </a:r>
          </a:p>
          <a:p>
            <a:r>
              <a:rPr lang="en-US" altLang="zh-TW" dirty="0"/>
              <a:t>Developed the </a:t>
            </a:r>
            <a:r>
              <a:rPr lang="en-US" altLang="zh-TW" dirty="0">
                <a:solidFill>
                  <a:schemeClr val="accent2"/>
                </a:solidFill>
              </a:rPr>
              <a:t>AHRS algorithm </a:t>
            </a:r>
            <a:r>
              <a:rPr lang="en-US" altLang="zh-TW" dirty="0"/>
              <a:t>used for motion detection and pose estimation in head-mounted devices, on the basis of IMU measurements.</a:t>
            </a:r>
          </a:p>
          <a:p>
            <a:r>
              <a:rPr lang="en-US" altLang="zh-TW" dirty="0"/>
              <a:t>Furthermore, the </a:t>
            </a:r>
            <a:r>
              <a:rPr lang="en-US" altLang="zh-TW" dirty="0">
                <a:solidFill>
                  <a:schemeClr val="accent2"/>
                </a:solidFill>
              </a:rPr>
              <a:t>safety detection algorithms </a:t>
            </a:r>
            <a:r>
              <a:rPr lang="en-US" altLang="zh-TW" dirty="0"/>
              <a:t>for field workers are presented.</a:t>
            </a:r>
          </a:p>
          <a:p>
            <a:r>
              <a:rPr lang="en-US" altLang="zh-TW" dirty="0"/>
              <a:t>Implemented the </a:t>
            </a:r>
            <a:r>
              <a:rPr lang="en-US" altLang="zh-TW" dirty="0">
                <a:solidFill>
                  <a:schemeClr val="accent2"/>
                </a:solidFill>
              </a:rPr>
              <a:t>UART communication </a:t>
            </a:r>
            <a:r>
              <a:rPr lang="en-US" altLang="zh-TW" dirty="0"/>
              <a:t>between STM32F411VE and the other embedded devices (ESP32) such that the system information can be passed into the PC Host by </a:t>
            </a:r>
            <a:r>
              <a:rPr lang="en-US" altLang="zh-TW" dirty="0" err="1">
                <a:solidFill>
                  <a:schemeClr val="accent2"/>
                </a:solidFill>
              </a:rPr>
              <a:t>WiFi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On the PC side, the </a:t>
            </a:r>
            <a:r>
              <a:rPr lang="en-US" altLang="zh-TW" dirty="0">
                <a:solidFill>
                  <a:schemeClr val="accent2"/>
                </a:solidFill>
              </a:rPr>
              <a:t>real-time pose monitor </a:t>
            </a:r>
            <a:r>
              <a:rPr lang="en-US" altLang="zh-TW" dirty="0"/>
              <a:t>is established. 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364112-8161-2706-BACB-4627B3E17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58E315-49AB-AB36-67FF-AAC3E932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6025B-F8A2-9095-DADD-739A8248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65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3B26E5-941F-6661-EDD2-CEF1671D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AF89F8-3963-2A6C-84ED-EA231A5E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altLang="zh-TW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zh-TW" dirty="0"/>
              <a:t>System Structure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zh-TW" dirty="0"/>
              <a:t>Demonstration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altLang="zh-TW" dirty="0"/>
              <a:t>Conclusion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F0A54-EB80-E7B4-445A-957D0616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9CFBA6-C340-8718-CD0D-CD9679A94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A5775B-2C9C-BA93-D1C5-E136E5B0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64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2E2AC-C71C-03F5-A282-9859863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5C4992-A172-BB4B-A643-7FD30BFB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D5ED2D-4352-1A74-F1DC-8DC710D9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NCKU-IAA IEC-Lab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0AE5A-4E4E-AE6D-CBF8-BAC5E828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20A3542-FF2F-633E-65CB-3487331346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7" t="22964" r="15685" b="21666"/>
          <a:stretch/>
        </p:blipFill>
        <p:spPr>
          <a:xfrm>
            <a:off x="5433540" y="3370901"/>
            <a:ext cx="2300760" cy="2927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4BE56FA-AFD5-0F57-3B65-326D96B12B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t="16091" r="11756" b="18148"/>
          <a:stretch/>
        </p:blipFill>
        <p:spPr>
          <a:xfrm>
            <a:off x="8486019" y="3487098"/>
            <a:ext cx="2287795" cy="2811153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C6D4D8A-6E0C-D479-ED7A-0C7D6ABFE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70" y="1103479"/>
            <a:ext cx="10935163" cy="4651042"/>
          </a:xfrm>
        </p:spPr>
        <p:txBody>
          <a:bodyPr>
            <a:normAutofit/>
          </a:bodyPr>
          <a:lstStyle/>
          <a:p>
            <a:r>
              <a:rPr lang="en-US" altLang="zh-TW" dirty="0"/>
              <a:t>Workplace accidents are sometimes due to insufficient </a:t>
            </a:r>
            <a:r>
              <a:rPr lang="en-US" altLang="zh-TW" dirty="0">
                <a:solidFill>
                  <a:schemeClr val="accent2"/>
                </a:solidFill>
              </a:rPr>
              <a:t>manpower allocation and  confined space</a:t>
            </a:r>
            <a:r>
              <a:rPr lang="en-US" altLang="zh-TW" dirty="0"/>
              <a:t>. For these conditions, it may cause more damage if the worker cannot seek rescue in time.</a:t>
            </a:r>
          </a:p>
          <a:p>
            <a:r>
              <a:rPr lang="en-US" altLang="zh-TW" dirty="0"/>
              <a:t>Wearable devices like wristbands, watches and necklaces are </a:t>
            </a:r>
            <a:r>
              <a:rPr lang="en-US" altLang="zh-TW" dirty="0">
                <a:solidFill>
                  <a:schemeClr val="accent2"/>
                </a:solidFill>
              </a:rPr>
              <a:t>not allowed </a:t>
            </a:r>
            <a:r>
              <a:rPr lang="en-US" altLang="zh-TW" dirty="0"/>
              <a:t>in workplace.</a:t>
            </a:r>
          </a:p>
          <a:p>
            <a:r>
              <a:rPr lang="en-US" altLang="zh-TW" dirty="0"/>
              <a:t>Hence, we’re trying to propose a </a:t>
            </a:r>
            <a:r>
              <a:rPr lang="en-US" altLang="zh-TW" dirty="0">
                <a:solidFill>
                  <a:schemeClr val="accent2"/>
                </a:solidFill>
              </a:rPr>
              <a:t>fall detection system</a:t>
            </a:r>
            <a:r>
              <a:rPr lang="en-US" altLang="zh-TW" dirty="0"/>
              <a:t>, which should achieve these design features:</a:t>
            </a:r>
          </a:p>
          <a:p>
            <a:pPr lvl="1"/>
            <a:r>
              <a:rPr lang="en-US" altLang="zh-TW" dirty="0"/>
              <a:t>Low cost</a:t>
            </a:r>
          </a:p>
          <a:p>
            <a:pPr lvl="1"/>
            <a:r>
              <a:rPr lang="en-US" altLang="zh-TW" dirty="0"/>
              <a:t>Lightweight</a:t>
            </a:r>
          </a:p>
          <a:p>
            <a:pPr lvl="1"/>
            <a:r>
              <a:rPr lang="en-US" altLang="zh-TW" dirty="0"/>
              <a:t>Low power consumption</a:t>
            </a:r>
          </a:p>
          <a:p>
            <a:pPr lvl="1"/>
            <a:r>
              <a:rPr lang="en-US" altLang="zh-TW" dirty="0"/>
              <a:t>Real-time monitoring</a:t>
            </a:r>
          </a:p>
          <a:p>
            <a:pPr lvl="1"/>
            <a:r>
              <a:rPr lang="en-US" altLang="zh-TW" dirty="0"/>
              <a:t>Automatic alarm systems</a:t>
            </a:r>
          </a:p>
        </p:txBody>
      </p:sp>
    </p:spTree>
    <p:extLst>
      <p:ext uri="{BB962C8B-B14F-4D97-AF65-F5344CB8AC3E}">
        <p14:creationId xmlns:p14="http://schemas.microsoft.com/office/powerpoint/2010/main" val="247506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6B25F5F-ACD6-5060-51C3-D4B9DA04DFD4}"/>
              </a:ext>
            </a:extLst>
          </p:cNvPr>
          <p:cNvSpPr/>
          <p:nvPr/>
        </p:nvSpPr>
        <p:spPr>
          <a:xfrm>
            <a:off x="8272485" y="4301541"/>
            <a:ext cx="705439" cy="330322"/>
          </a:xfrm>
          <a:prstGeom prst="roundRect">
            <a:avLst>
              <a:gd name="adj" fmla="val 5150"/>
            </a:avLst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0D123A-4889-4FC0-883C-E2BAA569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System Structure - Block Diagram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94506-A389-406A-B973-EAEDE932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B9F51B-DA21-42AD-A5C4-B9082996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04DAB-4B4F-4D9B-8D62-6C4DD764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4</a:t>
            </a:fld>
            <a:endParaRPr lang="zh-TW" altLang="en-US" dirty="0"/>
          </a:p>
        </p:txBody>
      </p:sp>
      <p:grpSp>
        <p:nvGrpSpPr>
          <p:cNvPr id="35" name="Google Shape;126;p3">
            <a:extLst>
              <a:ext uri="{FF2B5EF4-FFF2-40B4-BE49-F238E27FC236}">
                <a16:creationId xmlns:a16="http://schemas.microsoft.com/office/drawing/2014/main" id="{37BBD0B7-4E1C-4984-BE79-899A287F6ACD}"/>
              </a:ext>
            </a:extLst>
          </p:cNvPr>
          <p:cNvGrpSpPr/>
          <p:nvPr/>
        </p:nvGrpSpPr>
        <p:grpSpPr>
          <a:xfrm>
            <a:off x="5638800" y="1097092"/>
            <a:ext cx="914400" cy="1072646"/>
            <a:chOff x="838200" y="1451976"/>
            <a:chExt cx="914400" cy="1072646"/>
          </a:xfrm>
        </p:grpSpPr>
        <p:pic>
          <p:nvPicPr>
            <p:cNvPr id="36" name="Google Shape;127;p3" descr="網際網路 外框">
              <a:extLst>
                <a:ext uri="{FF2B5EF4-FFF2-40B4-BE49-F238E27FC236}">
                  <a16:creationId xmlns:a16="http://schemas.microsoft.com/office/drawing/2014/main" id="{A9121F50-0B5D-49E2-8929-D55524476AC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1451976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128;p3">
              <a:extLst>
                <a:ext uri="{FF2B5EF4-FFF2-40B4-BE49-F238E27FC236}">
                  <a16:creationId xmlns:a16="http://schemas.microsoft.com/office/drawing/2014/main" id="{BA8D7FFC-713B-479A-AEEC-832AF3A9E052}"/>
                </a:ext>
              </a:extLst>
            </p:cNvPr>
            <p:cNvSpPr txBox="1"/>
            <p:nvPr/>
          </p:nvSpPr>
          <p:spPr>
            <a:xfrm>
              <a:off x="967946" y="2155290"/>
              <a:ext cx="654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697232"/>
                  </a:solidFill>
                  <a:latin typeface="Calibri"/>
                  <a:ea typeface="Calibri"/>
                  <a:cs typeface="Calibri"/>
                  <a:sym typeface="Calibri"/>
                </a:rPr>
                <a:t>Host</a:t>
              </a:r>
              <a:endParaRPr sz="18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133;p3">
            <a:extLst>
              <a:ext uri="{FF2B5EF4-FFF2-40B4-BE49-F238E27FC236}">
                <a16:creationId xmlns:a16="http://schemas.microsoft.com/office/drawing/2014/main" id="{3E6BD2AA-EC48-4485-ACEC-2F9020331E6E}"/>
              </a:ext>
            </a:extLst>
          </p:cNvPr>
          <p:cNvSpPr/>
          <p:nvPr/>
        </p:nvSpPr>
        <p:spPr>
          <a:xfrm>
            <a:off x="615042" y="2443754"/>
            <a:ext cx="10961915" cy="3487128"/>
          </a:xfrm>
          <a:prstGeom prst="roundRect">
            <a:avLst>
              <a:gd name="adj" fmla="val 5065"/>
            </a:avLst>
          </a:prstGeom>
          <a:noFill/>
          <a:ln w="38100" cap="flat" cmpd="sng">
            <a:solidFill>
              <a:srgbClr val="979E72"/>
            </a:solidFill>
            <a:prstDash val="sys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79E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34;p3">
            <a:extLst>
              <a:ext uri="{FF2B5EF4-FFF2-40B4-BE49-F238E27FC236}">
                <a16:creationId xmlns:a16="http://schemas.microsoft.com/office/drawing/2014/main" id="{80719CEE-AE90-41B3-B328-B7F53B6B59AF}"/>
              </a:ext>
            </a:extLst>
          </p:cNvPr>
          <p:cNvSpPr txBox="1"/>
          <p:nvPr/>
        </p:nvSpPr>
        <p:spPr>
          <a:xfrm>
            <a:off x="615042" y="1954377"/>
            <a:ext cx="2322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Head-mounted Device</a:t>
            </a:r>
            <a:endParaRPr sz="1800" b="1" i="1" dirty="0">
              <a:solidFill>
                <a:srgbClr val="697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" name="Google Shape;135;p3">
            <a:extLst>
              <a:ext uri="{FF2B5EF4-FFF2-40B4-BE49-F238E27FC236}">
                <a16:creationId xmlns:a16="http://schemas.microsoft.com/office/drawing/2014/main" id="{14E02708-98BA-4E0A-96A2-3D08B715D44A}"/>
              </a:ext>
            </a:extLst>
          </p:cNvPr>
          <p:cNvCxnSpPr>
            <a:cxnSpLocks/>
            <a:stCxn id="28" idx="0"/>
            <a:endCxn id="36" idx="3"/>
          </p:cNvCxnSpPr>
          <p:nvPr/>
        </p:nvCxnSpPr>
        <p:spPr>
          <a:xfrm rot="16200000" flipV="1">
            <a:off x="7873430" y="234063"/>
            <a:ext cx="1121011" cy="3761469"/>
          </a:xfrm>
          <a:prstGeom prst="bentConnector2">
            <a:avLst/>
          </a:prstGeom>
          <a:noFill/>
          <a:ln w="28575" cap="flat" cmpd="sng">
            <a:solidFill>
              <a:srgbClr val="979E7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" name="Google Shape;138;p3">
            <a:extLst>
              <a:ext uri="{FF2B5EF4-FFF2-40B4-BE49-F238E27FC236}">
                <a16:creationId xmlns:a16="http://schemas.microsoft.com/office/drawing/2014/main" id="{6B1EA651-7777-486C-A343-BC729C673B05}"/>
              </a:ext>
            </a:extLst>
          </p:cNvPr>
          <p:cNvSpPr txBox="1"/>
          <p:nvPr/>
        </p:nvSpPr>
        <p:spPr>
          <a:xfrm>
            <a:off x="4520598" y="1371955"/>
            <a:ext cx="11830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dirty="0">
              <a:solidFill>
                <a:srgbClr val="69723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dirty="0">
              <a:solidFill>
                <a:srgbClr val="69723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Alarm</a:t>
            </a:r>
            <a:endParaRPr dirty="0">
              <a:solidFill>
                <a:srgbClr val="697232"/>
              </a:solidFill>
            </a:endParaRPr>
          </a:p>
        </p:txBody>
      </p:sp>
      <p:grpSp>
        <p:nvGrpSpPr>
          <p:cNvPr id="6167" name="群組 6166">
            <a:extLst>
              <a:ext uri="{FF2B5EF4-FFF2-40B4-BE49-F238E27FC236}">
                <a16:creationId xmlns:a16="http://schemas.microsoft.com/office/drawing/2014/main" id="{63AF6EED-FB9D-4182-9DBA-A8340361F270}"/>
              </a:ext>
            </a:extLst>
          </p:cNvPr>
          <p:cNvGrpSpPr/>
          <p:nvPr/>
        </p:nvGrpSpPr>
        <p:grpSpPr>
          <a:xfrm>
            <a:off x="537035" y="2674348"/>
            <a:ext cx="10673982" cy="3061388"/>
            <a:chOff x="591226" y="2667176"/>
            <a:chExt cx="10673982" cy="3061388"/>
          </a:xfrm>
        </p:grpSpPr>
        <p:grpSp>
          <p:nvGrpSpPr>
            <p:cNvPr id="23" name="Google Shape;113;p3">
              <a:extLst>
                <a:ext uri="{FF2B5EF4-FFF2-40B4-BE49-F238E27FC236}">
                  <a16:creationId xmlns:a16="http://schemas.microsoft.com/office/drawing/2014/main" id="{EC2E6B13-DE03-42BF-B0BB-F23B42BD755C}"/>
                </a:ext>
              </a:extLst>
            </p:cNvPr>
            <p:cNvGrpSpPr/>
            <p:nvPr/>
          </p:nvGrpSpPr>
          <p:grpSpPr>
            <a:xfrm>
              <a:off x="4516312" y="2667176"/>
              <a:ext cx="3362066" cy="3061388"/>
              <a:chOff x="3896578" y="2923631"/>
              <a:chExt cx="4482223" cy="3462047"/>
            </a:xfrm>
          </p:grpSpPr>
          <p:sp>
            <p:nvSpPr>
              <p:cNvPr id="24" name="Google Shape;114;p3">
                <a:extLst>
                  <a:ext uri="{FF2B5EF4-FFF2-40B4-BE49-F238E27FC236}">
                    <a16:creationId xmlns:a16="http://schemas.microsoft.com/office/drawing/2014/main" id="{CD93B8F0-E66D-4C85-8599-A4BEDA4AA287}"/>
                  </a:ext>
                </a:extLst>
              </p:cNvPr>
              <p:cNvSpPr/>
              <p:nvPr/>
            </p:nvSpPr>
            <p:spPr>
              <a:xfrm>
                <a:off x="3902292" y="3053899"/>
                <a:ext cx="4476509" cy="3331779"/>
              </a:xfrm>
              <a:prstGeom prst="roundRect">
                <a:avLst>
                  <a:gd name="adj" fmla="val 1703"/>
                </a:avLst>
              </a:prstGeom>
              <a:solidFill>
                <a:srgbClr val="FCE8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15;p3">
                <a:extLst>
                  <a:ext uri="{FF2B5EF4-FFF2-40B4-BE49-F238E27FC236}">
                    <a16:creationId xmlns:a16="http://schemas.microsoft.com/office/drawing/2014/main" id="{C6855C3A-D49F-4923-8108-6FFBD4123287}"/>
                  </a:ext>
                </a:extLst>
              </p:cNvPr>
              <p:cNvSpPr/>
              <p:nvPr/>
            </p:nvSpPr>
            <p:spPr>
              <a:xfrm>
                <a:off x="3896578" y="2923631"/>
                <a:ext cx="4482223" cy="610508"/>
              </a:xfrm>
              <a:prstGeom prst="rect">
                <a:avLst/>
              </a:prstGeom>
              <a:solidFill>
                <a:srgbClr val="979E72"/>
              </a:solidFill>
              <a:ln>
                <a:solidFill>
                  <a:srgbClr val="979E72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MCU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(STM32F411VE)</a:t>
                </a:r>
                <a:endParaRPr sz="1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6" name="群組 6165">
              <a:extLst>
                <a:ext uri="{FF2B5EF4-FFF2-40B4-BE49-F238E27FC236}">
                  <a16:creationId xmlns:a16="http://schemas.microsoft.com/office/drawing/2014/main" id="{3C2B01EE-5CD5-45AE-8C14-BE97FC919667}"/>
                </a:ext>
              </a:extLst>
            </p:cNvPr>
            <p:cNvGrpSpPr/>
            <p:nvPr/>
          </p:nvGrpSpPr>
          <p:grpSpPr>
            <a:xfrm>
              <a:off x="591226" y="2668683"/>
              <a:ext cx="2190772" cy="3058375"/>
              <a:chOff x="591226" y="2668683"/>
              <a:chExt cx="2190772" cy="3058375"/>
            </a:xfrm>
          </p:grpSpPr>
          <p:grpSp>
            <p:nvGrpSpPr>
              <p:cNvPr id="29" name="Google Shape;119;p3">
                <a:extLst>
                  <a:ext uri="{FF2B5EF4-FFF2-40B4-BE49-F238E27FC236}">
                    <a16:creationId xmlns:a16="http://schemas.microsoft.com/office/drawing/2014/main" id="{C7D60D88-BAF5-461E-B855-4286987472F3}"/>
                  </a:ext>
                </a:extLst>
              </p:cNvPr>
              <p:cNvGrpSpPr/>
              <p:nvPr/>
            </p:nvGrpSpPr>
            <p:grpSpPr>
              <a:xfrm>
                <a:off x="1062554" y="2668683"/>
                <a:ext cx="1719444" cy="3058375"/>
                <a:chOff x="4287446" y="3080047"/>
                <a:chExt cx="3828382" cy="3467898"/>
              </a:xfrm>
            </p:grpSpPr>
            <p:sp>
              <p:nvSpPr>
                <p:cNvPr id="30" name="Google Shape;120;p3">
                  <a:extLst>
                    <a:ext uri="{FF2B5EF4-FFF2-40B4-BE49-F238E27FC236}">
                      <a16:creationId xmlns:a16="http://schemas.microsoft.com/office/drawing/2014/main" id="{9E820D88-456B-4171-9C63-708F7579F215}"/>
                    </a:ext>
                  </a:extLst>
                </p:cNvPr>
                <p:cNvSpPr/>
                <p:nvPr/>
              </p:nvSpPr>
              <p:spPr>
                <a:xfrm>
                  <a:off x="4287446" y="3216166"/>
                  <a:ext cx="3828382" cy="3331779"/>
                </a:xfrm>
                <a:prstGeom prst="roundRect">
                  <a:avLst>
                    <a:gd name="adj" fmla="val 2075"/>
                  </a:avLst>
                </a:prstGeom>
                <a:solidFill>
                  <a:srgbClr val="FCE8E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121;p3">
                  <a:extLst>
                    <a:ext uri="{FF2B5EF4-FFF2-40B4-BE49-F238E27FC236}">
                      <a16:creationId xmlns:a16="http://schemas.microsoft.com/office/drawing/2014/main" id="{D51829D6-6EA0-4A07-BB74-9D43FAA8EFC6}"/>
                    </a:ext>
                  </a:extLst>
                </p:cNvPr>
                <p:cNvSpPr/>
                <p:nvPr/>
              </p:nvSpPr>
              <p:spPr>
                <a:xfrm>
                  <a:off x="4296976" y="3080047"/>
                  <a:ext cx="3818852" cy="612143"/>
                </a:xfrm>
                <a:prstGeom prst="rect">
                  <a:avLst/>
                </a:prstGeom>
                <a:solidFill>
                  <a:srgbClr val="979E7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IMU (MPU9255)</a:t>
                  </a:r>
                  <a:r>
                    <a:rPr lang="en-US" sz="1800" b="1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b="1" dirty="0"/>
                </a:p>
              </p:txBody>
            </p:sp>
          </p:grpSp>
          <p:sp>
            <p:nvSpPr>
              <p:cNvPr id="38" name="Google Shape;129;p3">
                <a:extLst>
                  <a:ext uri="{FF2B5EF4-FFF2-40B4-BE49-F238E27FC236}">
                    <a16:creationId xmlns:a16="http://schemas.microsoft.com/office/drawing/2014/main" id="{B5EAAE76-64A2-43D9-93A2-1AB9DEC32155}"/>
                  </a:ext>
                </a:extLst>
              </p:cNvPr>
              <p:cNvSpPr txBox="1"/>
              <p:nvPr/>
            </p:nvSpPr>
            <p:spPr>
              <a:xfrm>
                <a:off x="591226" y="4867754"/>
                <a:ext cx="2167160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3" name="群組 6162">
              <a:extLst>
                <a:ext uri="{FF2B5EF4-FFF2-40B4-BE49-F238E27FC236}">
                  <a16:creationId xmlns:a16="http://schemas.microsoft.com/office/drawing/2014/main" id="{F49C82A9-0C9E-4FAA-8537-A2089BF8759C}"/>
                </a:ext>
              </a:extLst>
            </p:cNvPr>
            <p:cNvGrpSpPr/>
            <p:nvPr/>
          </p:nvGrpSpPr>
          <p:grpSpPr>
            <a:xfrm>
              <a:off x="9472511" y="2668131"/>
              <a:ext cx="1792697" cy="3059479"/>
              <a:chOff x="9472511" y="2666679"/>
              <a:chExt cx="1792697" cy="3059479"/>
            </a:xfrm>
          </p:grpSpPr>
          <p:sp>
            <p:nvSpPr>
              <p:cNvPr id="27" name="Google Shape;117;p3">
                <a:extLst>
                  <a:ext uri="{FF2B5EF4-FFF2-40B4-BE49-F238E27FC236}">
                    <a16:creationId xmlns:a16="http://schemas.microsoft.com/office/drawing/2014/main" id="{58EC913E-2129-411D-BDE4-9DED03DD97BB}"/>
                  </a:ext>
                </a:extLst>
              </p:cNvPr>
              <p:cNvSpPr/>
              <p:nvPr/>
            </p:nvSpPr>
            <p:spPr>
              <a:xfrm>
                <a:off x="9472511" y="2785768"/>
                <a:ext cx="1792697" cy="2940390"/>
              </a:xfrm>
              <a:prstGeom prst="roundRect">
                <a:avLst>
                  <a:gd name="adj" fmla="val 5512"/>
                </a:avLst>
              </a:prstGeom>
              <a:solidFill>
                <a:srgbClr val="FCE8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18;p3">
                <a:extLst>
                  <a:ext uri="{FF2B5EF4-FFF2-40B4-BE49-F238E27FC236}">
                    <a16:creationId xmlns:a16="http://schemas.microsoft.com/office/drawing/2014/main" id="{003F8F0D-2B54-42B3-BD6A-854D445C6C06}"/>
                  </a:ext>
                </a:extLst>
              </p:cNvPr>
              <p:cNvSpPr/>
              <p:nvPr/>
            </p:nvSpPr>
            <p:spPr>
              <a:xfrm>
                <a:off x="9472512" y="2666679"/>
                <a:ext cx="1792696" cy="539855"/>
              </a:xfrm>
              <a:prstGeom prst="rect">
                <a:avLst/>
              </a:prstGeom>
              <a:solidFill>
                <a:srgbClr val="979E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i="1" dirty="0" err="1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WiFi</a:t>
                </a:r>
                <a:r>
                  <a:rPr lang="en-US" b="1" i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 Device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i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(ESP32)</a:t>
                </a:r>
                <a:endParaRPr dirty="0"/>
              </a:p>
            </p:txBody>
          </p:sp>
          <p:pic>
            <p:nvPicPr>
              <p:cNvPr id="33" name="Google Shape;124;p3" descr="一張含有 文字, 電子用品, 電路 的圖片&#10;&#10;自動產生的描述">
                <a:extLst>
                  <a:ext uri="{FF2B5EF4-FFF2-40B4-BE49-F238E27FC236}">
                    <a16:creationId xmlns:a16="http://schemas.microsoft.com/office/drawing/2014/main" id="{B197F455-3364-4095-A679-7D88FDD60A2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 rot="16364827">
                <a:off x="9531377" y="3447414"/>
                <a:ext cx="1824195" cy="1297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0" name="Google Shape;131;p3">
              <a:extLst>
                <a:ext uri="{FF2B5EF4-FFF2-40B4-BE49-F238E27FC236}">
                  <a16:creationId xmlns:a16="http://schemas.microsoft.com/office/drawing/2014/main" id="{44709167-4F77-4979-86F8-C04E7756CBBF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 flipV="1">
              <a:off x="2781998" y="4255466"/>
              <a:ext cx="1738600" cy="2427"/>
            </a:xfrm>
            <a:prstGeom prst="straightConnector1">
              <a:avLst/>
            </a:prstGeom>
            <a:noFill/>
            <a:ln w="28575" cap="flat" cmpd="sng">
              <a:solidFill>
                <a:srgbClr val="979E7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1" name="Google Shape;132;p3">
              <a:extLst>
                <a:ext uri="{FF2B5EF4-FFF2-40B4-BE49-F238E27FC236}">
                  <a16:creationId xmlns:a16="http://schemas.microsoft.com/office/drawing/2014/main" id="{0DC1E2EA-914F-4BEB-BF33-EE53A76A35AD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>
              <a:off x="7878378" y="4255466"/>
              <a:ext cx="1594133" cy="1949"/>
            </a:xfrm>
            <a:prstGeom prst="straightConnector1">
              <a:avLst/>
            </a:prstGeom>
            <a:noFill/>
            <a:ln w="28575" cap="flat" cmpd="sng">
              <a:solidFill>
                <a:srgbClr val="979E7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5" name="Google Shape;136;p3">
              <a:extLst>
                <a:ext uri="{FF2B5EF4-FFF2-40B4-BE49-F238E27FC236}">
                  <a16:creationId xmlns:a16="http://schemas.microsoft.com/office/drawing/2014/main" id="{F7D6D130-F382-4AA8-B716-99AD5B5C5BEC}"/>
                </a:ext>
              </a:extLst>
            </p:cNvPr>
            <p:cNvSpPr txBox="1"/>
            <p:nvPr/>
          </p:nvSpPr>
          <p:spPr>
            <a:xfrm>
              <a:off x="2750815" y="3460131"/>
              <a:ext cx="1796263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Acceleration</a:t>
              </a:r>
              <a:endParaRPr sz="1400" dirty="0">
                <a:solidFill>
                  <a:srgbClr val="697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Angular Velocity</a:t>
              </a:r>
              <a:endParaRPr sz="1400" dirty="0">
                <a:solidFill>
                  <a:srgbClr val="697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Magnetic </a:t>
              </a:r>
              <a:r>
                <a:rPr lang="en-US" altLang="zh-TW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ield</a:t>
              </a:r>
              <a:endParaRPr sz="1400" dirty="0">
                <a:solidFill>
                  <a:srgbClr val="697232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37;p3">
              <a:extLst>
                <a:ext uri="{FF2B5EF4-FFF2-40B4-BE49-F238E27FC236}">
                  <a16:creationId xmlns:a16="http://schemas.microsoft.com/office/drawing/2014/main" id="{BB432BF1-9016-499D-89CD-0942677FBF27}"/>
                </a:ext>
              </a:extLst>
            </p:cNvPr>
            <p:cNvSpPr txBox="1"/>
            <p:nvPr/>
          </p:nvSpPr>
          <p:spPr>
            <a:xfrm>
              <a:off x="8008131" y="3708173"/>
              <a:ext cx="134779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Attitude</a:t>
              </a:r>
              <a:endParaRPr sz="1400" dirty="0">
                <a:solidFill>
                  <a:srgbClr val="697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Fall </a:t>
              </a:r>
              <a:r>
                <a:rPr lang="en-US" altLang="zh-TW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</a:t>
              </a: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larm</a:t>
              </a:r>
              <a:endParaRPr sz="1400" dirty="0">
                <a:solidFill>
                  <a:srgbClr val="697232"/>
                </a:solidFill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" name="Google Shape;125;p3" descr="一張含有 文字, 電子用品, 電路 的圖片&#10;&#10;自動產生的描述">
              <a:extLst>
                <a:ext uri="{FF2B5EF4-FFF2-40B4-BE49-F238E27FC236}">
                  <a16:creationId xmlns:a16="http://schemas.microsoft.com/office/drawing/2014/main" id="{389B4B0B-0AE0-4B24-B27B-2945657FE2B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5400000">
              <a:off x="5422400" y="2854647"/>
              <a:ext cx="1650797" cy="2375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字方塊 2"/>
          <p:cNvSpPr txBox="1"/>
          <p:nvPr/>
        </p:nvSpPr>
        <p:spPr>
          <a:xfrm>
            <a:off x="2140643" y="4759370"/>
            <a:ext cx="569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VCC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SDA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SCL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4470222" y="4784361"/>
            <a:ext cx="1502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5V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PC9 (I2C3, SDA)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PA8 (I2C3, SCL)A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8312459" y="431281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UART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376207" y="4965431"/>
            <a:ext cx="14334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5V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pPr lvl="0"/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PA2 (huart2, </a:t>
            </a:r>
            <a:r>
              <a:rPr lang="en-US" altLang="zh-TW" sz="1400" dirty="0" err="1">
                <a:solidFill>
                  <a:srgbClr val="697232"/>
                </a:solidFill>
                <a:cs typeface="Calibri" panose="020F0502020204030204" pitchFamily="34" charset="0"/>
              </a:rPr>
              <a:t>Tx</a:t>
            </a:r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)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884316" y="1218066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>
                <a:solidFill>
                  <a:srgbClr val="697232"/>
                </a:solidFill>
                <a:cs typeface="Calibri" panose="020F0502020204030204" pitchFamily="34" charset="0"/>
              </a:rPr>
              <a:t>WiFi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9413920" y="4965431"/>
            <a:ext cx="12282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5V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pPr lvl="0"/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GPIO16 (Rx2)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pic>
        <p:nvPicPr>
          <p:cNvPr id="59" name="內容版面配置區 9"/>
          <p:cNvPicPr>
            <a:picLocks noGrp="1" noChangeAspect="1"/>
          </p:cNvPicPr>
          <p:nvPr>
            <p:ph idx="1"/>
          </p:nvPr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214" b="56429" l="35357" r="59643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36348" r="39557" b="39898"/>
          <a:stretch/>
        </p:blipFill>
        <p:spPr>
          <a:xfrm>
            <a:off x="1026666" y="3464289"/>
            <a:ext cx="1659220" cy="1119008"/>
          </a:xfrm>
        </p:spPr>
      </p:pic>
      <p:cxnSp>
        <p:nvCxnSpPr>
          <p:cNvPr id="60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25895" y="4931614"/>
            <a:ext cx="1738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2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25895" y="5130693"/>
            <a:ext cx="1738600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3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31134" y="5370311"/>
            <a:ext cx="1738600" cy="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4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32245" y="5565382"/>
            <a:ext cx="1738600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5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7819600" y="5339525"/>
            <a:ext cx="1594800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6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7822598" y="5150644"/>
            <a:ext cx="1596084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7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>
            <a:off x="7821981" y="5546724"/>
            <a:ext cx="15948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</p:spPr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E4F214F-EAAC-DFBA-2E35-07F3E9BDFD8A}"/>
              </a:ext>
            </a:extLst>
          </p:cNvPr>
          <p:cNvSpPr txBox="1"/>
          <p:nvPr/>
        </p:nvSpPr>
        <p:spPr>
          <a:xfrm>
            <a:off x="3282009" y="4290562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I2C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06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Structure – I. UART Communication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5</a:t>
            </a:fld>
            <a:endParaRPr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333453" y="1482747"/>
            <a:ext cx="4620785" cy="4569687"/>
            <a:chOff x="1299202" y="1309154"/>
            <a:chExt cx="4620785" cy="4569687"/>
          </a:xfrm>
        </p:grpSpPr>
        <p:grpSp>
          <p:nvGrpSpPr>
            <p:cNvPr id="22" name="群組 21"/>
            <p:cNvGrpSpPr/>
            <p:nvPr/>
          </p:nvGrpSpPr>
          <p:grpSpPr>
            <a:xfrm>
              <a:off x="1524168" y="1309154"/>
              <a:ext cx="2872938" cy="1649739"/>
              <a:chOff x="1524168" y="1309154"/>
              <a:chExt cx="2872938" cy="1649739"/>
            </a:xfrm>
          </p:grpSpPr>
          <p:sp>
            <p:nvSpPr>
              <p:cNvPr id="8" name="圓角矩形 7"/>
              <p:cNvSpPr/>
              <p:nvPr/>
            </p:nvSpPr>
            <p:spPr>
              <a:xfrm>
                <a:off x="1535618" y="1787318"/>
                <a:ext cx="2861488" cy="117157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rgbClr val="697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char </a:t>
                </a:r>
                <a:r>
                  <a:rPr lang="en-US" altLang="zh-TW" dirty="0" err="1">
                    <a:solidFill>
                      <a:schemeClr val="tx1"/>
                    </a:solidFill>
                  </a:rPr>
                  <a:t>str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‘s’;</a:t>
                </a:r>
              </a:p>
              <a:p>
                <a:pPr algn="ctr"/>
                <a:r>
                  <a:rPr lang="zh-TW" altLang="en-US" dirty="0">
                    <a:solidFill>
                      <a:schemeClr val="tx1"/>
                    </a:solidFill>
                  </a:rPr>
                  <a:t>↓</a:t>
                </a:r>
                <a:endParaRPr lang="en-US" altLang="zh-TW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1byte: 0111 0011</a:t>
                </a: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1524168" y="1309154"/>
                <a:ext cx="2396810" cy="369332"/>
              </a:xfrm>
              <a:prstGeom prst="rect">
                <a:avLst/>
              </a:prstGeom>
              <a:solidFill>
                <a:srgbClr val="FFF2CC"/>
              </a:solidFill>
              <a:ln w="19050">
                <a:solidFill>
                  <a:srgbClr val="69723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697232"/>
                    </a:solidFill>
                  </a:rPr>
                  <a:t>UART Transmitter (Tx)</a:t>
                </a:r>
                <a:endParaRPr lang="zh-TW" altLang="en-US" dirty="0">
                  <a:solidFill>
                    <a:srgbClr val="697232"/>
                  </a:solidFill>
                </a:endParaRPr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1556299" y="4229756"/>
              <a:ext cx="3086100" cy="1649085"/>
              <a:chOff x="1556299" y="4229756"/>
              <a:chExt cx="3086100" cy="1649085"/>
            </a:xfrm>
          </p:grpSpPr>
          <p:sp>
            <p:nvSpPr>
              <p:cNvPr id="15" name="圓角矩形 14"/>
              <p:cNvSpPr/>
              <p:nvPr/>
            </p:nvSpPr>
            <p:spPr>
              <a:xfrm>
                <a:off x="1556299" y="4707266"/>
                <a:ext cx="3086100" cy="117157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697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uint8_t </a:t>
                </a:r>
                <a:r>
                  <a:rPr lang="en-US" altLang="zh-TW" dirty="0" err="1">
                    <a:solidFill>
                      <a:schemeClr val="tx1"/>
                    </a:solidFill>
                  </a:rPr>
                  <a:t>buf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0b01110011;</a:t>
                </a:r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char </a:t>
                </a:r>
                <a:r>
                  <a:rPr lang="en-US" altLang="zh-TW" dirty="0" err="1">
                    <a:solidFill>
                      <a:schemeClr val="tx1"/>
                    </a:solidFill>
                  </a:rPr>
                  <a:t>dest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= (char) </a:t>
                </a:r>
                <a:r>
                  <a:rPr lang="en-US" altLang="zh-TW" dirty="0" err="1">
                    <a:solidFill>
                      <a:schemeClr val="tx1"/>
                    </a:solidFill>
                  </a:rPr>
                  <a:t>buf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;</a:t>
                </a: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1556299" y="4229756"/>
                <a:ext cx="2092239" cy="369332"/>
              </a:xfrm>
              <a:prstGeom prst="rect">
                <a:avLst/>
              </a:prstGeom>
              <a:solidFill>
                <a:srgbClr val="E2F0D9"/>
              </a:solidFill>
              <a:ln w="19050">
                <a:solidFill>
                  <a:srgbClr val="69723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697232"/>
                    </a:solidFill>
                  </a:rPr>
                  <a:t>UART Receiver (Rx)</a:t>
                </a:r>
                <a:endParaRPr lang="zh-TW" altLang="en-US" dirty="0">
                  <a:solidFill>
                    <a:srgbClr val="697232"/>
                  </a:solidFill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1299202" y="2116670"/>
              <a:ext cx="4620785" cy="3267075"/>
              <a:chOff x="1299202" y="2116670"/>
              <a:chExt cx="4620785" cy="3267075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596011" y="3750207"/>
                <a:ext cx="1323976" cy="369332"/>
              </a:xfrm>
              <a:prstGeom prst="rect">
                <a:avLst/>
              </a:prstGeom>
              <a:noFill/>
              <a:ln w="19050">
                <a:solidFill>
                  <a:srgbClr val="6972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rgbClr val="697232"/>
                    </a:solidFill>
                  </a:rPr>
                  <a:t>0111 0011</a:t>
                </a:r>
              </a:p>
            </p:txBody>
          </p:sp>
          <p:sp>
            <p:nvSpPr>
              <p:cNvPr id="21" name="弧形 20"/>
              <p:cNvSpPr/>
              <p:nvPr/>
            </p:nvSpPr>
            <p:spPr>
              <a:xfrm rot="2794898">
                <a:off x="1192587" y="2223285"/>
                <a:ext cx="3267075" cy="3053845"/>
              </a:xfrm>
              <a:prstGeom prst="arc">
                <a:avLst>
                  <a:gd name="adj1" fmla="val 16333302"/>
                  <a:gd name="adj2" fmla="val 0"/>
                </a:avLst>
              </a:prstGeom>
              <a:ln w="19050">
                <a:solidFill>
                  <a:srgbClr val="697232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BB733F01-B957-4532-9C5D-54874CC5B927}"/>
              </a:ext>
            </a:extLst>
          </p:cNvPr>
          <p:cNvGrpSpPr/>
          <p:nvPr/>
        </p:nvGrpSpPr>
        <p:grpSpPr>
          <a:xfrm>
            <a:off x="5162550" y="1067479"/>
            <a:ext cx="6210442" cy="4418921"/>
            <a:chOff x="5162550" y="1067479"/>
            <a:chExt cx="6210442" cy="4418921"/>
          </a:xfrm>
        </p:grpSpPr>
        <p:sp>
          <p:nvSpPr>
            <p:cNvPr id="28" name="圓角矩形 27"/>
            <p:cNvSpPr/>
            <p:nvPr/>
          </p:nvSpPr>
          <p:spPr>
            <a:xfrm>
              <a:off x="5229225" y="3845456"/>
              <a:ext cx="504825" cy="447676"/>
            </a:xfrm>
            <a:prstGeom prst="roundRect">
              <a:avLst/>
            </a:prstGeom>
            <a:solidFill>
              <a:srgbClr val="FBDFD9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69723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‘s’</a:t>
              </a:r>
              <a:endParaRPr lang="zh-TW" altLang="en-US" dirty="0">
                <a:solidFill>
                  <a:srgbClr val="69723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734050" y="3845456"/>
              <a:ext cx="3048000" cy="447676"/>
            </a:xfrm>
            <a:prstGeom prst="roundRect">
              <a:avLst/>
            </a:prstGeom>
            <a:solidFill>
              <a:srgbClr val="FBDFD9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sizeof</a:t>
              </a:r>
              <a:r>
                <a:rPr lang="zh-TW" altLang="en-US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 </a:t>
              </a:r>
              <a:r>
                <a:rPr lang="en-US" altLang="zh-TW" dirty="0" err="1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Data_t</a:t>
              </a:r>
              <a:r>
                <a:rPr lang="en-US" altLang="zh-TW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) </a:t>
              </a:r>
              <a:r>
                <a:rPr lang="en-US" altLang="zh-TW" dirty="0">
                  <a:solidFill>
                    <a:srgbClr val="69723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bytes</a:t>
              </a:r>
              <a:endParaRPr lang="zh-TW" altLang="en-US" dirty="0">
                <a:solidFill>
                  <a:srgbClr val="69723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8782050" y="3845456"/>
              <a:ext cx="504825" cy="447676"/>
            </a:xfrm>
            <a:prstGeom prst="roundRect">
              <a:avLst/>
            </a:prstGeom>
            <a:solidFill>
              <a:srgbClr val="FBDFD9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69723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‘f’</a:t>
              </a:r>
              <a:endParaRPr lang="zh-TW" altLang="en-US" dirty="0">
                <a:solidFill>
                  <a:srgbClr val="69723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229225" y="1436811"/>
              <a:ext cx="4057650" cy="2219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typedef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DataPackage</a:t>
              </a:r>
              <a:endParaRPr lang="en-US" altLang="zh-TW" sz="1400" dirty="0">
                <a:solidFill>
                  <a:srgbClr val="4EC9B0"/>
                </a:solidFill>
                <a:latin typeface="Consolas" panose="020B0609020204030204" pitchFamily="49" charset="0"/>
              </a:endParaRPr>
            </a:p>
            <a:p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TW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double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>
                  <a:solidFill>
                    <a:srgbClr val="C8C8C8"/>
                  </a:solidFill>
                  <a:latin typeface="Consolas" panose="020B0609020204030204" pitchFamily="49" charset="0"/>
                </a:rPr>
                <a:t>qua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</a:t>
              </a:r>
              <a:r>
                <a:rPr lang="en-US" altLang="zh-TW" sz="14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];</a:t>
              </a:r>
            </a:p>
            <a:p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zh-TW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double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acc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</a:t>
              </a:r>
              <a:r>
                <a:rPr lang="en-US" altLang="zh-TW" sz="14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];</a:t>
              </a:r>
            </a:p>
            <a:p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altLang="zh-TW" sz="14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status;</a:t>
              </a:r>
            </a:p>
            <a:p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zh-TW" sz="14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Data_t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TW" sz="14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Data_t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UART_Tx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TW" sz="14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UART_HandleTypeDef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phuart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zh-TW" sz="1400" dirty="0">
                  <a:solidFill>
                    <a:srgbClr val="C8C8C8"/>
                  </a:solidFill>
                  <a:latin typeface="Consolas" panose="020B0609020204030204" pitchFamily="49" charset="0"/>
                </a:rPr>
                <a:t>huart2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TW" sz="14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char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start_byte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>
                  <a:solidFill>
                    <a:srgbClr val="D69D85"/>
                  </a:solidFill>
                  <a:latin typeface="Consolas" panose="020B0609020204030204" pitchFamily="49" charset="0"/>
                </a:rPr>
                <a:t>'s'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TW" sz="14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char </a:t>
              </a:r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finish_byte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1400" dirty="0">
                  <a:solidFill>
                    <a:srgbClr val="D69D85"/>
                  </a:solidFill>
                  <a:latin typeface="Consolas" panose="020B0609020204030204" pitchFamily="49" charset="0"/>
                </a:rPr>
                <a:t>'f'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5229225" y="4473131"/>
              <a:ext cx="6143767" cy="10132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HAL_UART_Transmit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phuart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, (</a:t>
              </a:r>
              <a:r>
                <a:rPr lang="en-US" altLang="zh-TW" sz="14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uint8_t</a:t>
              </a:r>
              <a:r>
                <a:rPr lang="en-US" altLang="zh-TW" sz="14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 (</a:t>
              </a:r>
              <a:r>
                <a:rPr lang="en-US" altLang="zh-TW" sz="14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start_byte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), </a:t>
              </a:r>
              <a:r>
                <a:rPr lang="en-US" altLang="zh-TW" sz="14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TW" sz="14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HAL_UART_Transmit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phuart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, (</a:t>
              </a:r>
              <a:r>
                <a:rPr lang="en-US" altLang="zh-TW" sz="14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uint8_t</a:t>
              </a:r>
              <a:r>
                <a:rPr lang="en-US" altLang="zh-TW" sz="14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 (</a:t>
              </a:r>
              <a:r>
                <a:rPr lang="en-US" altLang="zh-TW" sz="14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UART_Tx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), </a:t>
              </a:r>
            </a:p>
            <a:p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zh-TW" sz="14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sizeof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TW" sz="14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Data_t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), </a:t>
              </a:r>
              <a:r>
                <a:rPr lang="en-US" altLang="zh-TW" sz="1400" dirty="0">
                  <a:solidFill>
                    <a:srgbClr val="BD63C5"/>
                  </a:solidFill>
                  <a:latin typeface="Consolas" panose="020B0609020204030204" pitchFamily="49" charset="0"/>
                </a:rPr>
                <a:t>HAL_MAX_DELAY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HAL_UART_Transmit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phuart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, (</a:t>
              </a:r>
              <a:r>
                <a:rPr lang="en-US" altLang="zh-TW" sz="14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uint8_t</a:t>
              </a:r>
              <a:r>
                <a:rPr lang="en-US" altLang="zh-TW" sz="14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 (</a:t>
              </a:r>
              <a:r>
                <a:rPr lang="en-US" altLang="zh-TW" sz="1400" dirty="0">
                  <a:solidFill>
                    <a:srgbClr val="B4B4B4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zh-TW" sz="1400" dirty="0" err="1">
                  <a:solidFill>
                    <a:srgbClr val="C8C8C8"/>
                  </a:solidFill>
                  <a:latin typeface="Consolas" panose="020B0609020204030204" pitchFamily="49" charset="0"/>
                </a:rPr>
                <a:t>finish_byte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), </a:t>
              </a:r>
              <a:r>
                <a:rPr lang="en-US" altLang="zh-TW" sz="14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zh-TW" sz="14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altLang="zh-TW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162550" y="1067479"/>
              <a:ext cx="3956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697232"/>
                  </a:solidFill>
                </a:rPr>
                <a:t>STM32F411VE (UART Transmitter, </a:t>
              </a:r>
              <a:r>
                <a:rPr lang="en-US" altLang="zh-TW" dirty="0" err="1">
                  <a:solidFill>
                    <a:srgbClr val="697232"/>
                  </a:solidFill>
                </a:rPr>
                <a:t>Tx</a:t>
              </a:r>
              <a:r>
                <a:rPr lang="en-US" altLang="zh-TW" dirty="0">
                  <a:solidFill>
                    <a:srgbClr val="697232"/>
                  </a:solidFill>
                </a:rPr>
                <a:t>)</a:t>
              </a:r>
              <a:endParaRPr lang="zh-TW" altLang="en-US" dirty="0">
                <a:solidFill>
                  <a:srgbClr val="69723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5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6B25F5F-ACD6-5060-51C3-D4B9DA04DFD4}"/>
              </a:ext>
            </a:extLst>
          </p:cNvPr>
          <p:cNvSpPr/>
          <p:nvPr/>
        </p:nvSpPr>
        <p:spPr>
          <a:xfrm>
            <a:off x="615042" y="2443754"/>
            <a:ext cx="7418006" cy="3473485"/>
          </a:xfrm>
          <a:prstGeom prst="roundRect">
            <a:avLst>
              <a:gd name="adj" fmla="val 5150"/>
            </a:avLst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0D123A-4889-4FC0-883C-E2BAA569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System Structure - Block Diagram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94506-A389-406A-B973-EAEDE932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B9F51B-DA21-42AD-A5C4-B9082996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04DAB-4B4F-4D9B-8D62-6C4DD764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6</a:t>
            </a:fld>
            <a:endParaRPr lang="zh-TW" altLang="en-US" dirty="0"/>
          </a:p>
        </p:txBody>
      </p:sp>
      <p:grpSp>
        <p:nvGrpSpPr>
          <p:cNvPr id="35" name="Google Shape;126;p3">
            <a:extLst>
              <a:ext uri="{FF2B5EF4-FFF2-40B4-BE49-F238E27FC236}">
                <a16:creationId xmlns:a16="http://schemas.microsoft.com/office/drawing/2014/main" id="{37BBD0B7-4E1C-4984-BE79-899A287F6ACD}"/>
              </a:ext>
            </a:extLst>
          </p:cNvPr>
          <p:cNvGrpSpPr/>
          <p:nvPr/>
        </p:nvGrpSpPr>
        <p:grpSpPr>
          <a:xfrm>
            <a:off x="5638800" y="1097092"/>
            <a:ext cx="914400" cy="1072646"/>
            <a:chOff x="838200" y="1451976"/>
            <a:chExt cx="914400" cy="1072646"/>
          </a:xfrm>
        </p:grpSpPr>
        <p:pic>
          <p:nvPicPr>
            <p:cNvPr id="36" name="Google Shape;127;p3" descr="網際網路 外框">
              <a:extLst>
                <a:ext uri="{FF2B5EF4-FFF2-40B4-BE49-F238E27FC236}">
                  <a16:creationId xmlns:a16="http://schemas.microsoft.com/office/drawing/2014/main" id="{A9121F50-0B5D-49E2-8929-D55524476AC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1451976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128;p3">
              <a:extLst>
                <a:ext uri="{FF2B5EF4-FFF2-40B4-BE49-F238E27FC236}">
                  <a16:creationId xmlns:a16="http://schemas.microsoft.com/office/drawing/2014/main" id="{BA8D7FFC-713B-479A-AEEC-832AF3A9E052}"/>
                </a:ext>
              </a:extLst>
            </p:cNvPr>
            <p:cNvSpPr txBox="1"/>
            <p:nvPr/>
          </p:nvSpPr>
          <p:spPr>
            <a:xfrm>
              <a:off x="967946" y="2155290"/>
              <a:ext cx="654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697232"/>
                  </a:solidFill>
                  <a:latin typeface="Calibri"/>
                  <a:ea typeface="Calibri"/>
                  <a:cs typeface="Calibri"/>
                  <a:sym typeface="Calibri"/>
                </a:rPr>
                <a:t>Host</a:t>
              </a:r>
              <a:endParaRPr sz="18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133;p3">
            <a:extLst>
              <a:ext uri="{FF2B5EF4-FFF2-40B4-BE49-F238E27FC236}">
                <a16:creationId xmlns:a16="http://schemas.microsoft.com/office/drawing/2014/main" id="{3E6BD2AA-EC48-4485-ACEC-2F9020331E6E}"/>
              </a:ext>
            </a:extLst>
          </p:cNvPr>
          <p:cNvSpPr/>
          <p:nvPr/>
        </p:nvSpPr>
        <p:spPr>
          <a:xfrm>
            <a:off x="615042" y="2443754"/>
            <a:ext cx="10961915" cy="3487128"/>
          </a:xfrm>
          <a:prstGeom prst="roundRect">
            <a:avLst>
              <a:gd name="adj" fmla="val 5065"/>
            </a:avLst>
          </a:prstGeom>
          <a:noFill/>
          <a:ln w="38100" cap="flat" cmpd="sng">
            <a:solidFill>
              <a:srgbClr val="979E72"/>
            </a:solidFill>
            <a:prstDash val="sys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79E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34;p3">
            <a:extLst>
              <a:ext uri="{FF2B5EF4-FFF2-40B4-BE49-F238E27FC236}">
                <a16:creationId xmlns:a16="http://schemas.microsoft.com/office/drawing/2014/main" id="{80719CEE-AE90-41B3-B328-B7F53B6B59AF}"/>
              </a:ext>
            </a:extLst>
          </p:cNvPr>
          <p:cNvSpPr txBox="1"/>
          <p:nvPr/>
        </p:nvSpPr>
        <p:spPr>
          <a:xfrm>
            <a:off x="615042" y="1954377"/>
            <a:ext cx="2322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Head-mounted Device</a:t>
            </a:r>
            <a:endParaRPr sz="1800" b="1" i="1" dirty="0">
              <a:solidFill>
                <a:srgbClr val="697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" name="Google Shape;135;p3">
            <a:extLst>
              <a:ext uri="{FF2B5EF4-FFF2-40B4-BE49-F238E27FC236}">
                <a16:creationId xmlns:a16="http://schemas.microsoft.com/office/drawing/2014/main" id="{14E02708-98BA-4E0A-96A2-3D08B715D44A}"/>
              </a:ext>
            </a:extLst>
          </p:cNvPr>
          <p:cNvCxnSpPr>
            <a:cxnSpLocks/>
            <a:stCxn id="28" idx="0"/>
            <a:endCxn id="36" idx="3"/>
          </p:cNvCxnSpPr>
          <p:nvPr/>
        </p:nvCxnSpPr>
        <p:spPr>
          <a:xfrm rot="16200000" flipV="1">
            <a:off x="7873430" y="234063"/>
            <a:ext cx="1121011" cy="3761469"/>
          </a:xfrm>
          <a:prstGeom prst="bentConnector2">
            <a:avLst/>
          </a:prstGeom>
          <a:noFill/>
          <a:ln w="28575" cap="flat" cmpd="sng">
            <a:solidFill>
              <a:srgbClr val="979E7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" name="Google Shape;138;p3">
            <a:extLst>
              <a:ext uri="{FF2B5EF4-FFF2-40B4-BE49-F238E27FC236}">
                <a16:creationId xmlns:a16="http://schemas.microsoft.com/office/drawing/2014/main" id="{6B1EA651-7777-486C-A343-BC729C673B05}"/>
              </a:ext>
            </a:extLst>
          </p:cNvPr>
          <p:cNvSpPr txBox="1"/>
          <p:nvPr/>
        </p:nvSpPr>
        <p:spPr>
          <a:xfrm>
            <a:off x="4520598" y="1371955"/>
            <a:ext cx="11830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dirty="0">
              <a:solidFill>
                <a:srgbClr val="69723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dirty="0">
              <a:solidFill>
                <a:srgbClr val="69723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Alarm</a:t>
            </a:r>
            <a:endParaRPr dirty="0">
              <a:solidFill>
                <a:srgbClr val="697232"/>
              </a:solidFill>
            </a:endParaRPr>
          </a:p>
        </p:txBody>
      </p:sp>
      <p:grpSp>
        <p:nvGrpSpPr>
          <p:cNvPr id="6167" name="群組 6166">
            <a:extLst>
              <a:ext uri="{FF2B5EF4-FFF2-40B4-BE49-F238E27FC236}">
                <a16:creationId xmlns:a16="http://schemas.microsoft.com/office/drawing/2014/main" id="{63AF6EED-FB9D-4182-9DBA-A8340361F270}"/>
              </a:ext>
            </a:extLst>
          </p:cNvPr>
          <p:cNvGrpSpPr/>
          <p:nvPr/>
        </p:nvGrpSpPr>
        <p:grpSpPr>
          <a:xfrm>
            <a:off x="537035" y="2674348"/>
            <a:ext cx="10673982" cy="3061388"/>
            <a:chOff x="591226" y="2667176"/>
            <a:chExt cx="10673982" cy="3061388"/>
          </a:xfrm>
        </p:grpSpPr>
        <p:grpSp>
          <p:nvGrpSpPr>
            <p:cNvPr id="23" name="Google Shape;113;p3">
              <a:extLst>
                <a:ext uri="{FF2B5EF4-FFF2-40B4-BE49-F238E27FC236}">
                  <a16:creationId xmlns:a16="http://schemas.microsoft.com/office/drawing/2014/main" id="{EC2E6B13-DE03-42BF-B0BB-F23B42BD755C}"/>
                </a:ext>
              </a:extLst>
            </p:cNvPr>
            <p:cNvGrpSpPr/>
            <p:nvPr/>
          </p:nvGrpSpPr>
          <p:grpSpPr>
            <a:xfrm>
              <a:off x="4516312" y="2667176"/>
              <a:ext cx="3362066" cy="3061388"/>
              <a:chOff x="3896578" y="2923631"/>
              <a:chExt cx="4482223" cy="3462047"/>
            </a:xfrm>
          </p:grpSpPr>
          <p:sp>
            <p:nvSpPr>
              <p:cNvPr id="24" name="Google Shape;114;p3">
                <a:extLst>
                  <a:ext uri="{FF2B5EF4-FFF2-40B4-BE49-F238E27FC236}">
                    <a16:creationId xmlns:a16="http://schemas.microsoft.com/office/drawing/2014/main" id="{CD93B8F0-E66D-4C85-8599-A4BEDA4AA287}"/>
                  </a:ext>
                </a:extLst>
              </p:cNvPr>
              <p:cNvSpPr/>
              <p:nvPr/>
            </p:nvSpPr>
            <p:spPr>
              <a:xfrm>
                <a:off x="3902292" y="3053899"/>
                <a:ext cx="4476509" cy="3331779"/>
              </a:xfrm>
              <a:prstGeom prst="roundRect">
                <a:avLst>
                  <a:gd name="adj" fmla="val 1703"/>
                </a:avLst>
              </a:prstGeom>
              <a:solidFill>
                <a:srgbClr val="FCE8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15;p3">
                <a:extLst>
                  <a:ext uri="{FF2B5EF4-FFF2-40B4-BE49-F238E27FC236}">
                    <a16:creationId xmlns:a16="http://schemas.microsoft.com/office/drawing/2014/main" id="{C6855C3A-D49F-4923-8108-6FFBD4123287}"/>
                  </a:ext>
                </a:extLst>
              </p:cNvPr>
              <p:cNvSpPr/>
              <p:nvPr/>
            </p:nvSpPr>
            <p:spPr>
              <a:xfrm>
                <a:off x="3896578" y="2923631"/>
                <a:ext cx="4482223" cy="610508"/>
              </a:xfrm>
              <a:prstGeom prst="rect">
                <a:avLst/>
              </a:prstGeom>
              <a:solidFill>
                <a:srgbClr val="979E72"/>
              </a:solidFill>
              <a:ln>
                <a:solidFill>
                  <a:srgbClr val="979E72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MCU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(STM32F411VE)</a:t>
                </a:r>
                <a:endParaRPr sz="1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6" name="群組 6165">
              <a:extLst>
                <a:ext uri="{FF2B5EF4-FFF2-40B4-BE49-F238E27FC236}">
                  <a16:creationId xmlns:a16="http://schemas.microsoft.com/office/drawing/2014/main" id="{3C2B01EE-5CD5-45AE-8C14-BE97FC919667}"/>
                </a:ext>
              </a:extLst>
            </p:cNvPr>
            <p:cNvGrpSpPr/>
            <p:nvPr/>
          </p:nvGrpSpPr>
          <p:grpSpPr>
            <a:xfrm>
              <a:off x="591226" y="2668683"/>
              <a:ext cx="2190772" cy="3058375"/>
              <a:chOff x="591226" y="2668683"/>
              <a:chExt cx="2190772" cy="3058375"/>
            </a:xfrm>
          </p:grpSpPr>
          <p:grpSp>
            <p:nvGrpSpPr>
              <p:cNvPr id="29" name="Google Shape;119;p3">
                <a:extLst>
                  <a:ext uri="{FF2B5EF4-FFF2-40B4-BE49-F238E27FC236}">
                    <a16:creationId xmlns:a16="http://schemas.microsoft.com/office/drawing/2014/main" id="{C7D60D88-BAF5-461E-B855-4286987472F3}"/>
                  </a:ext>
                </a:extLst>
              </p:cNvPr>
              <p:cNvGrpSpPr/>
              <p:nvPr/>
            </p:nvGrpSpPr>
            <p:grpSpPr>
              <a:xfrm>
                <a:off x="1062554" y="2668683"/>
                <a:ext cx="1719444" cy="3058375"/>
                <a:chOff x="4287446" y="3080047"/>
                <a:chExt cx="3828382" cy="3467898"/>
              </a:xfrm>
            </p:grpSpPr>
            <p:sp>
              <p:nvSpPr>
                <p:cNvPr id="30" name="Google Shape;120;p3">
                  <a:extLst>
                    <a:ext uri="{FF2B5EF4-FFF2-40B4-BE49-F238E27FC236}">
                      <a16:creationId xmlns:a16="http://schemas.microsoft.com/office/drawing/2014/main" id="{9E820D88-456B-4171-9C63-708F7579F215}"/>
                    </a:ext>
                  </a:extLst>
                </p:cNvPr>
                <p:cNvSpPr/>
                <p:nvPr/>
              </p:nvSpPr>
              <p:spPr>
                <a:xfrm>
                  <a:off x="4287446" y="3216166"/>
                  <a:ext cx="3828382" cy="3331779"/>
                </a:xfrm>
                <a:prstGeom prst="roundRect">
                  <a:avLst>
                    <a:gd name="adj" fmla="val 2075"/>
                  </a:avLst>
                </a:prstGeom>
                <a:solidFill>
                  <a:srgbClr val="FCE8E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121;p3">
                  <a:extLst>
                    <a:ext uri="{FF2B5EF4-FFF2-40B4-BE49-F238E27FC236}">
                      <a16:creationId xmlns:a16="http://schemas.microsoft.com/office/drawing/2014/main" id="{D51829D6-6EA0-4A07-BB74-9D43FAA8EFC6}"/>
                    </a:ext>
                  </a:extLst>
                </p:cNvPr>
                <p:cNvSpPr/>
                <p:nvPr/>
              </p:nvSpPr>
              <p:spPr>
                <a:xfrm>
                  <a:off x="4296976" y="3080047"/>
                  <a:ext cx="3818852" cy="612143"/>
                </a:xfrm>
                <a:prstGeom prst="rect">
                  <a:avLst/>
                </a:prstGeom>
                <a:solidFill>
                  <a:srgbClr val="979E7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IMU (MPU9255)</a:t>
                  </a:r>
                  <a:r>
                    <a:rPr lang="en-US" sz="1800" b="1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b="1" dirty="0"/>
                </a:p>
              </p:txBody>
            </p:sp>
          </p:grpSp>
          <p:sp>
            <p:nvSpPr>
              <p:cNvPr id="38" name="Google Shape;129;p3">
                <a:extLst>
                  <a:ext uri="{FF2B5EF4-FFF2-40B4-BE49-F238E27FC236}">
                    <a16:creationId xmlns:a16="http://schemas.microsoft.com/office/drawing/2014/main" id="{B5EAAE76-64A2-43D9-93A2-1AB9DEC32155}"/>
                  </a:ext>
                </a:extLst>
              </p:cNvPr>
              <p:cNvSpPr txBox="1"/>
              <p:nvPr/>
            </p:nvSpPr>
            <p:spPr>
              <a:xfrm>
                <a:off x="591226" y="4867754"/>
                <a:ext cx="2167160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3" name="群組 6162">
              <a:extLst>
                <a:ext uri="{FF2B5EF4-FFF2-40B4-BE49-F238E27FC236}">
                  <a16:creationId xmlns:a16="http://schemas.microsoft.com/office/drawing/2014/main" id="{F49C82A9-0C9E-4FAA-8537-A2089BF8759C}"/>
                </a:ext>
              </a:extLst>
            </p:cNvPr>
            <p:cNvGrpSpPr/>
            <p:nvPr/>
          </p:nvGrpSpPr>
          <p:grpSpPr>
            <a:xfrm>
              <a:off x="9472511" y="2668131"/>
              <a:ext cx="1792697" cy="3059479"/>
              <a:chOff x="9472511" y="2666679"/>
              <a:chExt cx="1792697" cy="3059479"/>
            </a:xfrm>
          </p:grpSpPr>
          <p:sp>
            <p:nvSpPr>
              <p:cNvPr id="27" name="Google Shape;117;p3">
                <a:extLst>
                  <a:ext uri="{FF2B5EF4-FFF2-40B4-BE49-F238E27FC236}">
                    <a16:creationId xmlns:a16="http://schemas.microsoft.com/office/drawing/2014/main" id="{58EC913E-2129-411D-BDE4-9DED03DD97BB}"/>
                  </a:ext>
                </a:extLst>
              </p:cNvPr>
              <p:cNvSpPr/>
              <p:nvPr/>
            </p:nvSpPr>
            <p:spPr>
              <a:xfrm>
                <a:off x="9472511" y="2785768"/>
                <a:ext cx="1792697" cy="2940390"/>
              </a:xfrm>
              <a:prstGeom prst="roundRect">
                <a:avLst>
                  <a:gd name="adj" fmla="val 5512"/>
                </a:avLst>
              </a:prstGeom>
              <a:solidFill>
                <a:srgbClr val="FCE8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18;p3">
                <a:extLst>
                  <a:ext uri="{FF2B5EF4-FFF2-40B4-BE49-F238E27FC236}">
                    <a16:creationId xmlns:a16="http://schemas.microsoft.com/office/drawing/2014/main" id="{003F8F0D-2B54-42B3-BD6A-854D445C6C06}"/>
                  </a:ext>
                </a:extLst>
              </p:cNvPr>
              <p:cNvSpPr/>
              <p:nvPr/>
            </p:nvSpPr>
            <p:spPr>
              <a:xfrm>
                <a:off x="9472512" y="2666679"/>
                <a:ext cx="1792696" cy="539855"/>
              </a:xfrm>
              <a:prstGeom prst="rect">
                <a:avLst/>
              </a:prstGeom>
              <a:solidFill>
                <a:srgbClr val="979E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i="1" dirty="0" err="1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WiFi</a:t>
                </a:r>
                <a:r>
                  <a:rPr lang="en-US" b="1" i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 Device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i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(ESP32)</a:t>
                </a:r>
                <a:endParaRPr dirty="0"/>
              </a:p>
            </p:txBody>
          </p:sp>
          <p:pic>
            <p:nvPicPr>
              <p:cNvPr id="33" name="Google Shape;124;p3" descr="一張含有 文字, 電子用品, 電路 的圖片&#10;&#10;自動產生的描述">
                <a:extLst>
                  <a:ext uri="{FF2B5EF4-FFF2-40B4-BE49-F238E27FC236}">
                    <a16:creationId xmlns:a16="http://schemas.microsoft.com/office/drawing/2014/main" id="{B197F455-3364-4095-A679-7D88FDD60A2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 rot="16364827">
                <a:off x="9531377" y="3447414"/>
                <a:ext cx="1824195" cy="1297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0" name="Google Shape;131;p3">
              <a:extLst>
                <a:ext uri="{FF2B5EF4-FFF2-40B4-BE49-F238E27FC236}">
                  <a16:creationId xmlns:a16="http://schemas.microsoft.com/office/drawing/2014/main" id="{44709167-4F77-4979-86F8-C04E7756CBBF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 flipV="1">
              <a:off x="2781998" y="4255466"/>
              <a:ext cx="1738600" cy="2427"/>
            </a:xfrm>
            <a:prstGeom prst="straightConnector1">
              <a:avLst/>
            </a:prstGeom>
            <a:noFill/>
            <a:ln w="28575" cap="flat" cmpd="sng">
              <a:solidFill>
                <a:srgbClr val="979E7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1" name="Google Shape;132;p3">
              <a:extLst>
                <a:ext uri="{FF2B5EF4-FFF2-40B4-BE49-F238E27FC236}">
                  <a16:creationId xmlns:a16="http://schemas.microsoft.com/office/drawing/2014/main" id="{0DC1E2EA-914F-4BEB-BF33-EE53A76A35AD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>
              <a:off x="7878378" y="4255466"/>
              <a:ext cx="1594133" cy="1949"/>
            </a:xfrm>
            <a:prstGeom prst="straightConnector1">
              <a:avLst/>
            </a:prstGeom>
            <a:noFill/>
            <a:ln w="28575" cap="flat" cmpd="sng">
              <a:solidFill>
                <a:srgbClr val="979E7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5" name="Google Shape;136;p3">
              <a:extLst>
                <a:ext uri="{FF2B5EF4-FFF2-40B4-BE49-F238E27FC236}">
                  <a16:creationId xmlns:a16="http://schemas.microsoft.com/office/drawing/2014/main" id="{F7D6D130-F382-4AA8-B716-99AD5B5C5BEC}"/>
                </a:ext>
              </a:extLst>
            </p:cNvPr>
            <p:cNvSpPr txBox="1"/>
            <p:nvPr/>
          </p:nvSpPr>
          <p:spPr>
            <a:xfrm>
              <a:off x="2750815" y="3460131"/>
              <a:ext cx="1796263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Acceleration</a:t>
              </a:r>
              <a:endParaRPr sz="1400" dirty="0">
                <a:solidFill>
                  <a:srgbClr val="697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Angular Velocity</a:t>
              </a:r>
              <a:endParaRPr sz="1400" dirty="0">
                <a:solidFill>
                  <a:srgbClr val="697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Magnetic </a:t>
              </a:r>
              <a:r>
                <a:rPr lang="en-US" altLang="zh-TW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ield</a:t>
              </a:r>
              <a:endParaRPr sz="1400" dirty="0">
                <a:solidFill>
                  <a:srgbClr val="697232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37;p3">
              <a:extLst>
                <a:ext uri="{FF2B5EF4-FFF2-40B4-BE49-F238E27FC236}">
                  <a16:creationId xmlns:a16="http://schemas.microsoft.com/office/drawing/2014/main" id="{BB432BF1-9016-499D-89CD-0942677FBF27}"/>
                </a:ext>
              </a:extLst>
            </p:cNvPr>
            <p:cNvSpPr txBox="1"/>
            <p:nvPr/>
          </p:nvSpPr>
          <p:spPr>
            <a:xfrm>
              <a:off x="8008131" y="3708173"/>
              <a:ext cx="134779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Attitude</a:t>
              </a:r>
              <a:endParaRPr sz="1400" dirty="0">
                <a:solidFill>
                  <a:srgbClr val="697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Fall </a:t>
              </a:r>
              <a:r>
                <a:rPr lang="en-US" altLang="zh-TW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</a:t>
              </a: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larm</a:t>
              </a:r>
              <a:endParaRPr sz="1400" dirty="0">
                <a:solidFill>
                  <a:srgbClr val="697232"/>
                </a:solidFill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" name="Google Shape;125;p3" descr="一張含有 文字, 電子用品, 電路 的圖片&#10;&#10;自動產生的描述">
              <a:extLst>
                <a:ext uri="{FF2B5EF4-FFF2-40B4-BE49-F238E27FC236}">
                  <a16:creationId xmlns:a16="http://schemas.microsoft.com/office/drawing/2014/main" id="{389B4B0B-0AE0-4B24-B27B-2945657FE2B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5400000">
              <a:off x="5422400" y="2854647"/>
              <a:ext cx="1650797" cy="2375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字方塊 2"/>
          <p:cNvSpPr txBox="1"/>
          <p:nvPr/>
        </p:nvSpPr>
        <p:spPr>
          <a:xfrm>
            <a:off x="2140643" y="4759370"/>
            <a:ext cx="569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VCC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SDA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SCL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4470222" y="4784361"/>
            <a:ext cx="1502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5V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PC9 (I2C3, SDA)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PA8 (I2C3, SCL)A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8312459" y="431281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UART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376207" y="4965431"/>
            <a:ext cx="14334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5V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pPr lvl="0"/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PA2 (huart2, </a:t>
            </a:r>
            <a:r>
              <a:rPr lang="en-US" altLang="zh-TW" sz="1400" dirty="0" err="1">
                <a:solidFill>
                  <a:srgbClr val="697232"/>
                </a:solidFill>
                <a:cs typeface="Calibri" panose="020F0502020204030204" pitchFamily="34" charset="0"/>
              </a:rPr>
              <a:t>Tx</a:t>
            </a:r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)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884316" y="1218066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>
                <a:solidFill>
                  <a:srgbClr val="697232"/>
                </a:solidFill>
                <a:cs typeface="Calibri" panose="020F0502020204030204" pitchFamily="34" charset="0"/>
              </a:rPr>
              <a:t>WiFi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9413920" y="4965431"/>
            <a:ext cx="12282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5V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pPr lvl="0"/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GPIO16 (Rx2)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pic>
        <p:nvPicPr>
          <p:cNvPr id="59" name="內容版面配置區 9"/>
          <p:cNvPicPr>
            <a:picLocks noGrp="1" noChangeAspect="1"/>
          </p:cNvPicPr>
          <p:nvPr>
            <p:ph idx="1"/>
          </p:nvPr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214" b="56429" l="35357" r="59643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36348" r="39557" b="39898"/>
          <a:stretch/>
        </p:blipFill>
        <p:spPr>
          <a:xfrm>
            <a:off x="1026666" y="3464289"/>
            <a:ext cx="1659220" cy="1119008"/>
          </a:xfrm>
        </p:spPr>
      </p:pic>
      <p:cxnSp>
        <p:nvCxnSpPr>
          <p:cNvPr id="60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25895" y="4931614"/>
            <a:ext cx="1738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2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25895" y="5130693"/>
            <a:ext cx="1738600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3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31134" y="5370311"/>
            <a:ext cx="1738600" cy="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4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32245" y="5565382"/>
            <a:ext cx="1738600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5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7819600" y="5339525"/>
            <a:ext cx="1594800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6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7822598" y="5150644"/>
            <a:ext cx="1596084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7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>
            <a:off x="7821981" y="5546724"/>
            <a:ext cx="15948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</p:spPr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E4F214F-EAAC-DFBA-2E35-07F3E9BDFD8A}"/>
              </a:ext>
            </a:extLst>
          </p:cNvPr>
          <p:cNvSpPr txBox="1"/>
          <p:nvPr/>
        </p:nvSpPr>
        <p:spPr>
          <a:xfrm>
            <a:off x="3282009" y="4290562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I2C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Structure – II. AHRS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0370" y="1103479"/>
            <a:ext cx="10965359" cy="4651042"/>
          </a:xfrm>
        </p:spPr>
        <p:txBody>
          <a:bodyPr/>
          <a:lstStyle/>
          <a:p>
            <a:pPr fontAlgn="base"/>
            <a:r>
              <a:rPr lang="en-US" altLang="zh-TW" dirty="0"/>
              <a:t>IMU Sensor: </a:t>
            </a:r>
            <a:r>
              <a:rPr lang="en-US" altLang="zh-TW" dirty="0">
                <a:solidFill>
                  <a:schemeClr val="accent2"/>
                </a:solidFill>
              </a:rPr>
              <a:t>MPU9255</a:t>
            </a:r>
          </a:p>
          <a:p>
            <a:pPr lvl="1" fontAlgn="base"/>
            <a:r>
              <a:rPr lang="en-US" altLang="zh-TW" dirty="0"/>
              <a:t>3-Axis Accelerometer +</a:t>
            </a:r>
            <a:r>
              <a:rPr lang="zh-TW" altLang="en-US" dirty="0"/>
              <a:t> </a:t>
            </a:r>
            <a:r>
              <a:rPr lang="en-US" altLang="zh-TW" dirty="0"/>
              <a:t>3-Axis Gyroscope +</a:t>
            </a:r>
            <a:r>
              <a:rPr lang="zh-TW" altLang="en-US" dirty="0"/>
              <a:t> </a:t>
            </a:r>
            <a:r>
              <a:rPr lang="en-US" altLang="zh-TW" dirty="0"/>
              <a:t>3-Axis Magnetometer </a:t>
            </a:r>
          </a:p>
          <a:p>
            <a:pPr marL="457200" lvl="1" indent="0" fontAlgn="base">
              <a:buNone/>
            </a:pPr>
            <a:r>
              <a:rPr lang="zh-TW" altLang="en-US" dirty="0"/>
              <a:t>   </a:t>
            </a:r>
            <a:r>
              <a:rPr lang="en-US" altLang="zh-TW" dirty="0"/>
              <a:t>(Acceleration)</a:t>
            </a:r>
            <a:r>
              <a:rPr lang="zh-TW" altLang="en-US" dirty="0"/>
              <a:t>                </a:t>
            </a:r>
            <a:r>
              <a:rPr lang="en-US" altLang="zh-TW" dirty="0"/>
              <a:t>(Angular Velocity)</a:t>
            </a:r>
            <a:r>
              <a:rPr lang="zh-TW" altLang="en-US" dirty="0"/>
              <a:t>    </a:t>
            </a:r>
            <a:r>
              <a:rPr lang="en-US" altLang="zh-TW" dirty="0"/>
              <a:t>(Magnetic Field)</a:t>
            </a:r>
          </a:p>
          <a:p>
            <a:pPr fontAlgn="base"/>
            <a:r>
              <a:rPr lang="en-US" altLang="zh-TW" dirty="0"/>
              <a:t>For obtaining the orientation of the body, the </a:t>
            </a:r>
            <a:r>
              <a:rPr lang="en-US" altLang="zh-TW" dirty="0">
                <a:solidFill>
                  <a:schemeClr val="accent2"/>
                </a:solidFill>
              </a:rPr>
              <a:t>attitude and heading reference system (AHRS)</a:t>
            </a:r>
            <a:r>
              <a:rPr lang="en-US" altLang="zh-TW" dirty="0"/>
              <a:t> algorithm is developed.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2022-06-16 11-39-25">
            <a:hlinkClick r:id="" action="ppaction://media"/>
            <a:extLst>
              <a:ext uri="{FF2B5EF4-FFF2-40B4-BE49-F238E27FC236}">
                <a16:creationId xmlns:a16="http://schemas.microsoft.com/office/drawing/2014/main" id="{C57BE827-47AC-EB4D-990C-EE8AB04869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7055" y="2953912"/>
            <a:ext cx="6697889" cy="37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3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6B25F5F-ACD6-5060-51C3-D4B9DA04DFD4}"/>
              </a:ext>
            </a:extLst>
          </p:cNvPr>
          <p:cNvSpPr/>
          <p:nvPr/>
        </p:nvSpPr>
        <p:spPr>
          <a:xfrm>
            <a:off x="4280018" y="2443754"/>
            <a:ext cx="3753029" cy="3473485"/>
          </a:xfrm>
          <a:prstGeom prst="roundRect">
            <a:avLst>
              <a:gd name="adj" fmla="val 5150"/>
            </a:avLst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0D123A-4889-4FC0-883C-E2BAA569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System Structure - Block Diagram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94506-A389-406A-B973-EAEDE932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B9F51B-DA21-42AD-A5C4-B9082996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04DAB-4B4F-4D9B-8D62-6C4DD764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8</a:t>
            </a:fld>
            <a:endParaRPr lang="zh-TW" altLang="en-US" dirty="0"/>
          </a:p>
        </p:txBody>
      </p:sp>
      <p:grpSp>
        <p:nvGrpSpPr>
          <p:cNvPr id="35" name="Google Shape;126;p3">
            <a:extLst>
              <a:ext uri="{FF2B5EF4-FFF2-40B4-BE49-F238E27FC236}">
                <a16:creationId xmlns:a16="http://schemas.microsoft.com/office/drawing/2014/main" id="{37BBD0B7-4E1C-4984-BE79-899A287F6ACD}"/>
              </a:ext>
            </a:extLst>
          </p:cNvPr>
          <p:cNvGrpSpPr/>
          <p:nvPr/>
        </p:nvGrpSpPr>
        <p:grpSpPr>
          <a:xfrm>
            <a:off x="5638800" y="1097092"/>
            <a:ext cx="914400" cy="1072646"/>
            <a:chOff x="838200" y="1451976"/>
            <a:chExt cx="914400" cy="1072646"/>
          </a:xfrm>
        </p:grpSpPr>
        <p:pic>
          <p:nvPicPr>
            <p:cNvPr id="36" name="Google Shape;127;p3" descr="網際網路 外框">
              <a:extLst>
                <a:ext uri="{FF2B5EF4-FFF2-40B4-BE49-F238E27FC236}">
                  <a16:creationId xmlns:a16="http://schemas.microsoft.com/office/drawing/2014/main" id="{A9121F50-0B5D-49E2-8929-D55524476AC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1451976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128;p3">
              <a:extLst>
                <a:ext uri="{FF2B5EF4-FFF2-40B4-BE49-F238E27FC236}">
                  <a16:creationId xmlns:a16="http://schemas.microsoft.com/office/drawing/2014/main" id="{BA8D7FFC-713B-479A-AEEC-832AF3A9E052}"/>
                </a:ext>
              </a:extLst>
            </p:cNvPr>
            <p:cNvSpPr txBox="1"/>
            <p:nvPr/>
          </p:nvSpPr>
          <p:spPr>
            <a:xfrm>
              <a:off x="967946" y="2155290"/>
              <a:ext cx="654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rgbClr val="697232"/>
                  </a:solidFill>
                  <a:latin typeface="Calibri"/>
                  <a:ea typeface="Calibri"/>
                  <a:cs typeface="Calibri"/>
                  <a:sym typeface="Calibri"/>
                </a:rPr>
                <a:t>Host</a:t>
              </a:r>
              <a:endParaRPr sz="18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133;p3">
            <a:extLst>
              <a:ext uri="{FF2B5EF4-FFF2-40B4-BE49-F238E27FC236}">
                <a16:creationId xmlns:a16="http://schemas.microsoft.com/office/drawing/2014/main" id="{3E6BD2AA-EC48-4485-ACEC-2F9020331E6E}"/>
              </a:ext>
            </a:extLst>
          </p:cNvPr>
          <p:cNvSpPr/>
          <p:nvPr/>
        </p:nvSpPr>
        <p:spPr>
          <a:xfrm>
            <a:off x="615042" y="2443754"/>
            <a:ext cx="10961915" cy="3487128"/>
          </a:xfrm>
          <a:prstGeom prst="roundRect">
            <a:avLst>
              <a:gd name="adj" fmla="val 5065"/>
            </a:avLst>
          </a:prstGeom>
          <a:noFill/>
          <a:ln w="38100" cap="flat" cmpd="sng">
            <a:solidFill>
              <a:srgbClr val="979E72"/>
            </a:solidFill>
            <a:prstDash val="sys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79E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34;p3">
            <a:extLst>
              <a:ext uri="{FF2B5EF4-FFF2-40B4-BE49-F238E27FC236}">
                <a16:creationId xmlns:a16="http://schemas.microsoft.com/office/drawing/2014/main" id="{80719CEE-AE90-41B3-B328-B7F53B6B59AF}"/>
              </a:ext>
            </a:extLst>
          </p:cNvPr>
          <p:cNvSpPr txBox="1"/>
          <p:nvPr/>
        </p:nvSpPr>
        <p:spPr>
          <a:xfrm>
            <a:off x="615042" y="1954377"/>
            <a:ext cx="2322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Head-mounted Device</a:t>
            </a:r>
            <a:endParaRPr sz="1800" b="1" i="1" dirty="0">
              <a:solidFill>
                <a:srgbClr val="697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" name="Google Shape;135;p3">
            <a:extLst>
              <a:ext uri="{FF2B5EF4-FFF2-40B4-BE49-F238E27FC236}">
                <a16:creationId xmlns:a16="http://schemas.microsoft.com/office/drawing/2014/main" id="{14E02708-98BA-4E0A-96A2-3D08B715D44A}"/>
              </a:ext>
            </a:extLst>
          </p:cNvPr>
          <p:cNvCxnSpPr>
            <a:cxnSpLocks/>
            <a:stCxn id="28" idx="0"/>
            <a:endCxn id="36" idx="3"/>
          </p:cNvCxnSpPr>
          <p:nvPr/>
        </p:nvCxnSpPr>
        <p:spPr>
          <a:xfrm rot="16200000" flipV="1">
            <a:off x="7873430" y="234063"/>
            <a:ext cx="1121011" cy="3761469"/>
          </a:xfrm>
          <a:prstGeom prst="bentConnector2">
            <a:avLst/>
          </a:prstGeom>
          <a:noFill/>
          <a:ln w="28575" cap="flat" cmpd="sng">
            <a:solidFill>
              <a:srgbClr val="979E7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" name="Google Shape;138;p3">
            <a:extLst>
              <a:ext uri="{FF2B5EF4-FFF2-40B4-BE49-F238E27FC236}">
                <a16:creationId xmlns:a16="http://schemas.microsoft.com/office/drawing/2014/main" id="{6B1EA651-7777-486C-A343-BC729C673B05}"/>
              </a:ext>
            </a:extLst>
          </p:cNvPr>
          <p:cNvSpPr txBox="1"/>
          <p:nvPr/>
        </p:nvSpPr>
        <p:spPr>
          <a:xfrm>
            <a:off x="4520598" y="1371955"/>
            <a:ext cx="11830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dirty="0">
              <a:solidFill>
                <a:srgbClr val="69723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dirty="0">
              <a:solidFill>
                <a:srgbClr val="69723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697232"/>
                </a:solidFill>
                <a:latin typeface="Calibri"/>
                <a:ea typeface="Calibri"/>
                <a:cs typeface="Calibri"/>
                <a:sym typeface="Calibri"/>
              </a:rPr>
              <a:t>Alarm</a:t>
            </a:r>
            <a:endParaRPr dirty="0">
              <a:solidFill>
                <a:srgbClr val="697232"/>
              </a:solidFill>
            </a:endParaRPr>
          </a:p>
        </p:txBody>
      </p:sp>
      <p:grpSp>
        <p:nvGrpSpPr>
          <p:cNvPr id="6167" name="群組 6166">
            <a:extLst>
              <a:ext uri="{FF2B5EF4-FFF2-40B4-BE49-F238E27FC236}">
                <a16:creationId xmlns:a16="http://schemas.microsoft.com/office/drawing/2014/main" id="{63AF6EED-FB9D-4182-9DBA-A8340361F270}"/>
              </a:ext>
            </a:extLst>
          </p:cNvPr>
          <p:cNvGrpSpPr/>
          <p:nvPr/>
        </p:nvGrpSpPr>
        <p:grpSpPr>
          <a:xfrm>
            <a:off x="537035" y="2674348"/>
            <a:ext cx="10673982" cy="3061388"/>
            <a:chOff x="591226" y="2667176"/>
            <a:chExt cx="10673982" cy="3061388"/>
          </a:xfrm>
        </p:grpSpPr>
        <p:grpSp>
          <p:nvGrpSpPr>
            <p:cNvPr id="23" name="Google Shape;113;p3">
              <a:extLst>
                <a:ext uri="{FF2B5EF4-FFF2-40B4-BE49-F238E27FC236}">
                  <a16:creationId xmlns:a16="http://schemas.microsoft.com/office/drawing/2014/main" id="{EC2E6B13-DE03-42BF-B0BB-F23B42BD755C}"/>
                </a:ext>
              </a:extLst>
            </p:cNvPr>
            <p:cNvGrpSpPr/>
            <p:nvPr/>
          </p:nvGrpSpPr>
          <p:grpSpPr>
            <a:xfrm>
              <a:off x="4516312" y="2667176"/>
              <a:ext cx="3362066" cy="3061388"/>
              <a:chOff x="3896578" y="2923631"/>
              <a:chExt cx="4482223" cy="3462047"/>
            </a:xfrm>
          </p:grpSpPr>
          <p:sp>
            <p:nvSpPr>
              <p:cNvPr id="24" name="Google Shape;114;p3">
                <a:extLst>
                  <a:ext uri="{FF2B5EF4-FFF2-40B4-BE49-F238E27FC236}">
                    <a16:creationId xmlns:a16="http://schemas.microsoft.com/office/drawing/2014/main" id="{CD93B8F0-E66D-4C85-8599-A4BEDA4AA287}"/>
                  </a:ext>
                </a:extLst>
              </p:cNvPr>
              <p:cNvSpPr/>
              <p:nvPr/>
            </p:nvSpPr>
            <p:spPr>
              <a:xfrm>
                <a:off x="3902292" y="3053899"/>
                <a:ext cx="4476509" cy="3331779"/>
              </a:xfrm>
              <a:prstGeom prst="roundRect">
                <a:avLst>
                  <a:gd name="adj" fmla="val 1703"/>
                </a:avLst>
              </a:prstGeom>
              <a:solidFill>
                <a:srgbClr val="FCE8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15;p3">
                <a:extLst>
                  <a:ext uri="{FF2B5EF4-FFF2-40B4-BE49-F238E27FC236}">
                    <a16:creationId xmlns:a16="http://schemas.microsoft.com/office/drawing/2014/main" id="{C6855C3A-D49F-4923-8108-6FFBD4123287}"/>
                  </a:ext>
                </a:extLst>
              </p:cNvPr>
              <p:cNvSpPr/>
              <p:nvPr/>
            </p:nvSpPr>
            <p:spPr>
              <a:xfrm>
                <a:off x="3896578" y="2923631"/>
                <a:ext cx="4482223" cy="610508"/>
              </a:xfrm>
              <a:prstGeom prst="rect">
                <a:avLst/>
              </a:prstGeom>
              <a:solidFill>
                <a:srgbClr val="979E72"/>
              </a:solidFill>
              <a:ln>
                <a:solidFill>
                  <a:srgbClr val="979E72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MCU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(STM32F411VE)</a:t>
                </a:r>
                <a:endParaRPr sz="1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6" name="群組 6165">
              <a:extLst>
                <a:ext uri="{FF2B5EF4-FFF2-40B4-BE49-F238E27FC236}">
                  <a16:creationId xmlns:a16="http://schemas.microsoft.com/office/drawing/2014/main" id="{3C2B01EE-5CD5-45AE-8C14-BE97FC919667}"/>
                </a:ext>
              </a:extLst>
            </p:cNvPr>
            <p:cNvGrpSpPr/>
            <p:nvPr/>
          </p:nvGrpSpPr>
          <p:grpSpPr>
            <a:xfrm>
              <a:off x="591226" y="2668683"/>
              <a:ext cx="2190772" cy="3058375"/>
              <a:chOff x="591226" y="2668683"/>
              <a:chExt cx="2190772" cy="3058375"/>
            </a:xfrm>
          </p:grpSpPr>
          <p:grpSp>
            <p:nvGrpSpPr>
              <p:cNvPr id="29" name="Google Shape;119;p3">
                <a:extLst>
                  <a:ext uri="{FF2B5EF4-FFF2-40B4-BE49-F238E27FC236}">
                    <a16:creationId xmlns:a16="http://schemas.microsoft.com/office/drawing/2014/main" id="{C7D60D88-BAF5-461E-B855-4286987472F3}"/>
                  </a:ext>
                </a:extLst>
              </p:cNvPr>
              <p:cNvGrpSpPr/>
              <p:nvPr/>
            </p:nvGrpSpPr>
            <p:grpSpPr>
              <a:xfrm>
                <a:off x="1062554" y="2668683"/>
                <a:ext cx="1719444" cy="3058375"/>
                <a:chOff x="4287446" y="3080047"/>
                <a:chExt cx="3828382" cy="3467898"/>
              </a:xfrm>
            </p:grpSpPr>
            <p:sp>
              <p:nvSpPr>
                <p:cNvPr id="30" name="Google Shape;120;p3">
                  <a:extLst>
                    <a:ext uri="{FF2B5EF4-FFF2-40B4-BE49-F238E27FC236}">
                      <a16:creationId xmlns:a16="http://schemas.microsoft.com/office/drawing/2014/main" id="{9E820D88-456B-4171-9C63-708F7579F215}"/>
                    </a:ext>
                  </a:extLst>
                </p:cNvPr>
                <p:cNvSpPr/>
                <p:nvPr/>
              </p:nvSpPr>
              <p:spPr>
                <a:xfrm>
                  <a:off x="4287446" y="3216166"/>
                  <a:ext cx="3828382" cy="3331779"/>
                </a:xfrm>
                <a:prstGeom prst="roundRect">
                  <a:avLst>
                    <a:gd name="adj" fmla="val 2075"/>
                  </a:avLst>
                </a:prstGeom>
                <a:solidFill>
                  <a:srgbClr val="FCE8E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121;p3">
                  <a:extLst>
                    <a:ext uri="{FF2B5EF4-FFF2-40B4-BE49-F238E27FC236}">
                      <a16:creationId xmlns:a16="http://schemas.microsoft.com/office/drawing/2014/main" id="{D51829D6-6EA0-4A07-BB74-9D43FAA8EFC6}"/>
                    </a:ext>
                  </a:extLst>
                </p:cNvPr>
                <p:cNvSpPr/>
                <p:nvPr/>
              </p:nvSpPr>
              <p:spPr>
                <a:xfrm>
                  <a:off x="4296976" y="3080047"/>
                  <a:ext cx="3818852" cy="612143"/>
                </a:xfrm>
                <a:prstGeom prst="rect">
                  <a:avLst/>
                </a:prstGeom>
                <a:solidFill>
                  <a:srgbClr val="979E7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IMU (MPU9255)</a:t>
                  </a:r>
                  <a:r>
                    <a:rPr lang="en-US" sz="1800" b="1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b="1" dirty="0"/>
                </a:p>
              </p:txBody>
            </p:sp>
          </p:grpSp>
          <p:sp>
            <p:nvSpPr>
              <p:cNvPr id="38" name="Google Shape;129;p3">
                <a:extLst>
                  <a:ext uri="{FF2B5EF4-FFF2-40B4-BE49-F238E27FC236}">
                    <a16:creationId xmlns:a16="http://schemas.microsoft.com/office/drawing/2014/main" id="{B5EAAE76-64A2-43D9-93A2-1AB9DEC32155}"/>
                  </a:ext>
                </a:extLst>
              </p:cNvPr>
              <p:cNvSpPr txBox="1"/>
              <p:nvPr/>
            </p:nvSpPr>
            <p:spPr>
              <a:xfrm>
                <a:off x="591226" y="4867754"/>
                <a:ext cx="2167160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3" name="群組 6162">
              <a:extLst>
                <a:ext uri="{FF2B5EF4-FFF2-40B4-BE49-F238E27FC236}">
                  <a16:creationId xmlns:a16="http://schemas.microsoft.com/office/drawing/2014/main" id="{F49C82A9-0C9E-4FAA-8537-A2089BF8759C}"/>
                </a:ext>
              </a:extLst>
            </p:cNvPr>
            <p:cNvGrpSpPr/>
            <p:nvPr/>
          </p:nvGrpSpPr>
          <p:grpSpPr>
            <a:xfrm>
              <a:off x="9472511" y="2668131"/>
              <a:ext cx="1792697" cy="3059479"/>
              <a:chOff x="9472511" y="2666679"/>
              <a:chExt cx="1792697" cy="3059479"/>
            </a:xfrm>
          </p:grpSpPr>
          <p:sp>
            <p:nvSpPr>
              <p:cNvPr id="27" name="Google Shape;117;p3">
                <a:extLst>
                  <a:ext uri="{FF2B5EF4-FFF2-40B4-BE49-F238E27FC236}">
                    <a16:creationId xmlns:a16="http://schemas.microsoft.com/office/drawing/2014/main" id="{58EC913E-2129-411D-BDE4-9DED03DD97BB}"/>
                  </a:ext>
                </a:extLst>
              </p:cNvPr>
              <p:cNvSpPr/>
              <p:nvPr/>
            </p:nvSpPr>
            <p:spPr>
              <a:xfrm>
                <a:off x="9472511" y="2785768"/>
                <a:ext cx="1792697" cy="2940390"/>
              </a:xfrm>
              <a:prstGeom prst="roundRect">
                <a:avLst>
                  <a:gd name="adj" fmla="val 5512"/>
                </a:avLst>
              </a:prstGeom>
              <a:solidFill>
                <a:srgbClr val="FCE8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18;p3">
                <a:extLst>
                  <a:ext uri="{FF2B5EF4-FFF2-40B4-BE49-F238E27FC236}">
                    <a16:creationId xmlns:a16="http://schemas.microsoft.com/office/drawing/2014/main" id="{003F8F0D-2B54-42B3-BD6A-854D445C6C06}"/>
                  </a:ext>
                </a:extLst>
              </p:cNvPr>
              <p:cNvSpPr/>
              <p:nvPr/>
            </p:nvSpPr>
            <p:spPr>
              <a:xfrm>
                <a:off x="9472512" y="2666679"/>
                <a:ext cx="1792696" cy="539855"/>
              </a:xfrm>
              <a:prstGeom prst="rect">
                <a:avLst/>
              </a:prstGeom>
              <a:solidFill>
                <a:srgbClr val="979E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i="1" dirty="0" err="1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WiFi</a:t>
                </a:r>
                <a:r>
                  <a:rPr lang="en-US" b="1" i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 Device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i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(ESP32)</a:t>
                </a:r>
                <a:endParaRPr dirty="0"/>
              </a:p>
            </p:txBody>
          </p:sp>
          <p:pic>
            <p:nvPicPr>
              <p:cNvPr id="33" name="Google Shape;124;p3" descr="一張含有 文字, 電子用品, 電路 的圖片&#10;&#10;自動產生的描述">
                <a:extLst>
                  <a:ext uri="{FF2B5EF4-FFF2-40B4-BE49-F238E27FC236}">
                    <a16:creationId xmlns:a16="http://schemas.microsoft.com/office/drawing/2014/main" id="{B197F455-3364-4095-A679-7D88FDD60A2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 rot="16364827">
                <a:off x="9531377" y="3447414"/>
                <a:ext cx="1824195" cy="12971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0" name="Google Shape;131;p3">
              <a:extLst>
                <a:ext uri="{FF2B5EF4-FFF2-40B4-BE49-F238E27FC236}">
                  <a16:creationId xmlns:a16="http://schemas.microsoft.com/office/drawing/2014/main" id="{44709167-4F77-4979-86F8-C04E7756CBBF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 flipV="1">
              <a:off x="2781998" y="4255466"/>
              <a:ext cx="1738600" cy="2427"/>
            </a:xfrm>
            <a:prstGeom prst="straightConnector1">
              <a:avLst/>
            </a:prstGeom>
            <a:noFill/>
            <a:ln w="28575" cap="flat" cmpd="sng">
              <a:solidFill>
                <a:srgbClr val="979E7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1" name="Google Shape;132;p3">
              <a:extLst>
                <a:ext uri="{FF2B5EF4-FFF2-40B4-BE49-F238E27FC236}">
                  <a16:creationId xmlns:a16="http://schemas.microsoft.com/office/drawing/2014/main" id="{0DC1E2EA-914F-4BEB-BF33-EE53A76A35AD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>
              <a:off x="7878378" y="4255466"/>
              <a:ext cx="1594133" cy="1949"/>
            </a:xfrm>
            <a:prstGeom prst="straightConnector1">
              <a:avLst/>
            </a:prstGeom>
            <a:noFill/>
            <a:ln w="28575" cap="flat" cmpd="sng">
              <a:solidFill>
                <a:srgbClr val="979E7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5" name="Google Shape;136;p3">
              <a:extLst>
                <a:ext uri="{FF2B5EF4-FFF2-40B4-BE49-F238E27FC236}">
                  <a16:creationId xmlns:a16="http://schemas.microsoft.com/office/drawing/2014/main" id="{F7D6D130-F382-4AA8-B716-99AD5B5C5BEC}"/>
                </a:ext>
              </a:extLst>
            </p:cNvPr>
            <p:cNvSpPr txBox="1"/>
            <p:nvPr/>
          </p:nvSpPr>
          <p:spPr>
            <a:xfrm>
              <a:off x="2750815" y="3460131"/>
              <a:ext cx="1796263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Acceleration</a:t>
              </a:r>
              <a:endParaRPr sz="1400" dirty="0">
                <a:solidFill>
                  <a:srgbClr val="697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Angular Velocity</a:t>
              </a:r>
              <a:endParaRPr sz="1400" dirty="0">
                <a:solidFill>
                  <a:srgbClr val="697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Magnetic </a:t>
              </a:r>
              <a:r>
                <a:rPr lang="en-US" altLang="zh-TW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F</a:t>
              </a: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ield</a:t>
              </a:r>
              <a:endParaRPr sz="1400" dirty="0">
                <a:solidFill>
                  <a:srgbClr val="697232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37;p3">
              <a:extLst>
                <a:ext uri="{FF2B5EF4-FFF2-40B4-BE49-F238E27FC236}">
                  <a16:creationId xmlns:a16="http://schemas.microsoft.com/office/drawing/2014/main" id="{BB432BF1-9016-499D-89CD-0942677FBF27}"/>
                </a:ext>
              </a:extLst>
            </p:cNvPr>
            <p:cNvSpPr txBox="1"/>
            <p:nvPr/>
          </p:nvSpPr>
          <p:spPr>
            <a:xfrm>
              <a:off x="8008131" y="3708173"/>
              <a:ext cx="134779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Attitude</a:t>
              </a:r>
              <a:endParaRPr sz="1400" dirty="0">
                <a:solidFill>
                  <a:srgbClr val="69723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Fall </a:t>
              </a:r>
              <a:r>
                <a:rPr lang="en-US" altLang="zh-TW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A</a:t>
              </a:r>
              <a:r>
                <a:rPr lang="en-US" sz="1400" dirty="0">
                  <a:solidFill>
                    <a:srgbClr val="697232"/>
                  </a:solidFill>
                  <a:ea typeface="Calibri"/>
                  <a:cs typeface="Calibri"/>
                  <a:sym typeface="Calibri"/>
                </a:rPr>
                <a:t>larm</a:t>
              </a:r>
              <a:endParaRPr sz="1400" dirty="0">
                <a:solidFill>
                  <a:srgbClr val="697232"/>
                </a:solidFill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" name="Google Shape;125;p3" descr="一張含有 文字, 電子用品, 電路 的圖片&#10;&#10;自動產生的描述">
              <a:extLst>
                <a:ext uri="{FF2B5EF4-FFF2-40B4-BE49-F238E27FC236}">
                  <a16:creationId xmlns:a16="http://schemas.microsoft.com/office/drawing/2014/main" id="{389B4B0B-0AE0-4B24-B27B-2945657FE2B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5400000">
              <a:off x="5422400" y="2854647"/>
              <a:ext cx="1650797" cy="2375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文字方塊 2"/>
          <p:cNvSpPr txBox="1"/>
          <p:nvPr/>
        </p:nvSpPr>
        <p:spPr>
          <a:xfrm>
            <a:off x="2140643" y="4759370"/>
            <a:ext cx="569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VCC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SDA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SCL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4470222" y="4784361"/>
            <a:ext cx="1502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5V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PC9 (I2C3, SDA)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PA8 (I2C3, SCL)A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8312459" y="431281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UART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376207" y="4965431"/>
            <a:ext cx="14334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5V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pPr lvl="0"/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PA2 (huart2, </a:t>
            </a:r>
            <a:r>
              <a:rPr lang="en-US" altLang="zh-TW" sz="1400" dirty="0" err="1">
                <a:solidFill>
                  <a:srgbClr val="697232"/>
                </a:solidFill>
                <a:cs typeface="Calibri" panose="020F0502020204030204" pitchFamily="34" charset="0"/>
              </a:rPr>
              <a:t>Tx</a:t>
            </a:r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)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884316" y="1218066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>
                <a:solidFill>
                  <a:srgbClr val="697232"/>
                </a:solidFill>
                <a:cs typeface="Calibri" panose="020F0502020204030204" pitchFamily="34" charset="0"/>
              </a:rPr>
              <a:t>WiFi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9413920" y="4965431"/>
            <a:ext cx="12282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5V</a:t>
            </a:r>
          </a:p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GND</a:t>
            </a:r>
          </a:p>
          <a:p>
            <a:pPr lvl="0"/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GPIO16 (Rx2)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  <p:pic>
        <p:nvPicPr>
          <p:cNvPr id="59" name="內容版面配置區 9"/>
          <p:cNvPicPr>
            <a:picLocks noGrp="1" noChangeAspect="1"/>
          </p:cNvPicPr>
          <p:nvPr>
            <p:ph idx="1"/>
          </p:nvPr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214" b="56429" l="35357" r="59643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36348" r="39557" b="39898"/>
          <a:stretch/>
        </p:blipFill>
        <p:spPr>
          <a:xfrm>
            <a:off x="1026666" y="3464289"/>
            <a:ext cx="1659220" cy="1119008"/>
          </a:xfrm>
        </p:spPr>
      </p:pic>
      <p:cxnSp>
        <p:nvCxnSpPr>
          <p:cNvPr id="60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25895" y="4931614"/>
            <a:ext cx="1738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2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25895" y="5130693"/>
            <a:ext cx="1738600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3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31134" y="5370311"/>
            <a:ext cx="1738600" cy="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4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2732245" y="5565382"/>
            <a:ext cx="1738600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5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7819600" y="5339525"/>
            <a:ext cx="1594800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6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 flipV="1">
            <a:off x="7822598" y="5150644"/>
            <a:ext cx="1596084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med" len="med"/>
          </a:ln>
        </p:spPr>
      </p:cxnSp>
      <p:cxnSp>
        <p:nvCxnSpPr>
          <p:cNvPr id="67" name="Google Shape;131;p3">
            <a:extLst>
              <a:ext uri="{FF2B5EF4-FFF2-40B4-BE49-F238E27FC236}">
                <a16:creationId xmlns:a16="http://schemas.microsoft.com/office/drawing/2014/main" id="{44709167-4F77-4979-86F8-C04E7756CBBF}"/>
              </a:ext>
            </a:extLst>
          </p:cNvPr>
          <p:cNvCxnSpPr>
            <a:cxnSpLocks/>
          </p:cNvCxnSpPr>
          <p:nvPr/>
        </p:nvCxnSpPr>
        <p:spPr>
          <a:xfrm>
            <a:off x="7821981" y="5546724"/>
            <a:ext cx="1594800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none" w="med" len="med"/>
          </a:ln>
        </p:spPr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E4F214F-EAAC-DFBA-2E35-07F3E9BDFD8A}"/>
              </a:ext>
            </a:extLst>
          </p:cNvPr>
          <p:cNvSpPr txBox="1"/>
          <p:nvPr/>
        </p:nvSpPr>
        <p:spPr>
          <a:xfrm>
            <a:off x="3282009" y="4290562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  <a:cs typeface="Calibri" panose="020F0502020204030204" pitchFamily="34" charset="0"/>
              </a:rPr>
              <a:t>I2C</a:t>
            </a:r>
            <a:endParaRPr lang="zh-TW" altLang="en-US" sz="1400" dirty="0">
              <a:solidFill>
                <a:srgbClr val="697232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7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Structure – III. Fall Detection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79D19-DD40-DE58-5940-F8093F49EC0A}"/>
              </a:ext>
            </a:extLst>
          </p:cNvPr>
          <p:cNvSpPr/>
          <p:nvPr/>
        </p:nvSpPr>
        <p:spPr>
          <a:xfrm>
            <a:off x="838200" y="1797900"/>
            <a:ext cx="5506039" cy="3565948"/>
          </a:xfrm>
          <a:prstGeom prst="roundRect">
            <a:avLst>
              <a:gd name="adj" fmla="val 772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i="0" u="none" strike="noStrike" dirty="0">
                <a:solidFill>
                  <a:srgbClr val="85721F"/>
                </a:solidFill>
                <a:effectLst/>
                <a:latin typeface="Arial" panose="020B0604020202020204" pitchFamily="34" charset="0"/>
              </a:rPr>
              <a:t>Alg. 1 Status Judgement</a:t>
            </a:r>
            <a:endParaRPr lang="en-US" altLang="zh-TW" b="0" dirty="0">
              <a:solidFill>
                <a:srgbClr val="85721F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zh-TW" b="0" dirty="0">
                <a:solidFill>
                  <a:srgbClr val="697232"/>
                </a:solidFill>
                <a:effectLst/>
              </a:rPr>
            </a:br>
            <a:r>
              <a:rPr lang="en-US" altLang="zh-TW" sz="1800" b="1" i="1" u="none" strike="noStrike" dirty="0">
                <a:solidFill>
                  <a:srgbClr val="697232"/>
                </a:solidFill>
                <a:effectLst/>
                <a:latin typeface="Arial" panose="020B0604020202020204" pitchFamily="34" charset="0"/>
              </a:rPr>
              <a:t>RocknRoll</a:t>
            </a:r>
            <a:endParaRPr lang="en-US" altLang="zh-TW" b="0" dirty="0">
              <a:solidFill>
                <a:srgbClr val="697232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697232"/>
                </a:solidFill>
                <a:effectLst/>
                <a:latin typeface="Arial" panose="020B0604020202020204" pitchFamily="34" charset="0"/>
              </a:rPr>
              <a:t>pitch or roll changes &gt; 60 deg in 0.5 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zh-TW" b="0" dirty="0">
                <a:solidFill>
                  <a:srgbClr val="697232"/>
                </a:solidFill>
                <a:effectLst/>
              </a:rPr>
            </a:br>
            <a:r>
              <a:rPr lang="en-US" altLang="zh-TW" sz="1800" b="1" i="1" u="none" strike="noStrike" dirty="0">
                <a:solidFill>
                  <a:srgbClr val="697232"/>
                </a:solidFill>
                <a:effectLst/>
                <a:latin typeface="Arial" panose="020B0604020202020204" pitchFamily="34" charset="0"/>
              </a:rPr>
              <a:t>Sleep</a:t>
            </a:r>
            <a:endParaRPr lang="en-US" altLang="zh-TW" b="0" dirty="0">
              <a:solidFill>
                <a:srgbClr val="697232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697232"/>
                </a:solidFill>
                <a:effectLst/>
                <a:latin typeface="Arial" panose="020B0604020202020204" pitchFamily="34" charset="0"/>
              </a:rPr>
              <a:t>pitch and roll average increments &lt; 1.5 deg for 8 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zh-TW" b="0" dirty="0">
                <a:solidFill>
                  <a:srgbClr val="697232"/>
                </a:solidFill>
                <a:effectLst/>
              </a:rPr>
            </a:br>
            <a:r>
              <a:rPr lang="en-US" altLang="zh-TW" sz="1800" b="1" i="1" u="none" strike="noStrike" dirty="0">
                <a:solidFill>
                  <a:srgbClr val="697232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altLang="zh-TW" b="0" dirty="0">
              <a:solidFill>
                <a:srgbClr val="697232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 err="1">
                <a:solidFill>
                  <a:srgbClr val="697232"/>
                </a:solidFill>
                <a:effectLst/>
                <a:latin typeface="Arial" panose="020B0604020202020204" pitchFamily="34" charset="0"/>
              </a:rPr>
              <a:t>Acc_norm</a:t>
            </a:r>
            <a:r>
              <a:rPr lang="en-US" altLang="zh-TW" sz="1800" b="0" i="0" u="none" strike="noStrike" dirty="0">
                <a:solidFill>
                  <a:srgbClr val="697232"/>
                </a:solidFill>
                <a:effectLst/>
                <a:latin typeface="Arial" panose="020B0604020202020204" pitchFamily="34" charset="0"/>
              </a:rPr>
              <a:t> &gt; 5g</a:t>
            </a:r>
            <a:endParaRPr lang="zh-TW" altLang="en-US" dirty="0">
              <a:solidFill>
                <a:srgbClr val="697232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A2B499C-7353-A00A-6E90-FF85D52F0064}"/>
              </a:ext>
            </a:extLst>
          </p:cNvPr>
          <p:cNvSpPr/>
          <p:nvPr/>
        </p:nvSpPr>
        <p:spPr>
          <a:xfrm>
            <a:off x="7024275" y="1797901"/>
            <a:ext cx="4329525" cy="3565942"/>
          </a:xfrm>
          <a:prstGeom prst="roundRect">
            <a:avLst>
              <a:gd name="adj" fmla="val 772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85721F"/>
                </a:solidFill>
                <a:latin typeface="Arial" panose="020B0604020202020204" pitchFamily="34" charset="0"/>
              </a:rPr>
              <a:t>Alg. 2 Fall Detection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zh-TW" b="0" dirty="0">
                <a:solidFill>
                  <a:srgbClr val="697232"/>
                </a:solidFill>
                <a:effectLst/>
              </a:rPr>
            </a:br>
            <a:r>
              <a:rPr lang="en-US" altLang="zh-TW" sz="1800" b="1" i="1" u="none" strike="noStrike" dirty="0">
                <a:solidFill>
                  <a:srgbClr val="697232"/>
                </a:solidFill>
                <a:effectLst/>
                <a:latin typeface="Arial" panose="020B0604020202020204" pitchFamily="34" charset="0"/>
              </a:rPr>
              <a:t>Fall cond. 1</a:t>
            </a:r>
            <a:endParaRPr lang="en-US" altLang="zh-TW" b="0" dirty="0">
              <a:solidFill>
                <a:srgbClr val="697232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697232"/>
                </a:solidFill>
                <a:effectLst/>
                <a:latin typeface="Arial" panose="020B0604020202020204" pitchFamily="34" charset="0"/>
              </a:rPr>
              <a:t>RocknRoll happens after Impact, in 2 s</a:t>
            </a:r>
            <a:endParaRPr lang="en-US" altLang="zh-TW" b="0" dirty="0">
              <a:solidFill>
                <a:srgbClr val="697232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zh-TW" b="0" dirty="0">
                <a:solidFill>
                  <a:srgbClr val="697232"/>
                </a:solidFill>
                <a:effectLst/>
              </a:rPr>
            </a:br>
            <a:r>
              <a:rPr lang="en-US" altLang="zh-TW" sz="1800" b="1" i="1" u="none" strike="noStrike" dirty="0">
                <a:solidFill>
                  <a:srgbClr val="697232"/>
                </a:solidFill>
                <a:effectLst/>
                <a:latin typeface="Arial" panose="020B0604020202020204" pitchFamily="34" charset="0"/>
              </a:rPr>
              <a:t>Fall cond. 2</a:t>
            </a:r>
            <a:endParaRPr lang="en-US" altLang="zh-TW" b="0" dirty="0">
              <a:solidFill>
                <a:srgbClr val="697232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697232"/>
                </a:solidFill>
                <a:effectLst/>
                <a:latin typeface="Arial" panose="020B0604020202020204" pitchFamily="34" charset="0"/>
              </a:rPr>
              <a:t>Sleep happens after Impact</a:t>
            </a:r>
            <a:endParaRPr lang="en-US" altLang="zh-TW" b="0" dirty="0">
              <a:solidFill>
                <a:srgbClr val="697232"/>
              </a:solidFill>
              <a:effectLst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DD970BF-2965-6979-6FA2-B368777BAF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1" y="3580874"/>
            <a:ext cx="838201" cy="0"/>
          </a:xfrm>
          <a:prstGeom prst="straightConnector1">
            <a:avLst/>
          </a:prstGeom>
          <a:ln w="19050">
            <a:solidFill>
              <a:srgbClr val="69723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7E29712-2CD3-3163-B932-17B83C960BE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344239" y="3580872"/>
            <a:ext cx="680036" cy="2"/>
          </a:xfrm>
          <a:prstGeom prst="straightConnector1">
            <a:avLst/>
          </a:prstGeom>
          <a:ln w="19050">
            <a:solidFill>
              <a:srgbClr val="69723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6C98DCD-1A5E-EA25-0AAB-8C724B017B2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353800" y="3580872"/>
            <a:ext cx="838200" cy="0"/>
          </a:xfrm>
          <a:prstGeom prst="straightConnector1">
            <a:avLst/>
          </a:prstGeom>
          <a:ln w="19050">
            <a:solidFill>
              <a:srgbClr val="69723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A282FEC-7627-7226-C405-4A8DF6FEA43D}"/>
              </a:ext>
            </a:extLst>
          </p:cNvPr>
          <p:cNvSpPr txBox="1"/>
          <p:nvPr/>
        </p:nvSpPr>
        <p:spPr>
          <a:xfrm>
            <a:off x="95533" y="3015516"/>
            <a:ext cx="666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697232"/>
                </a:solidFill>
              </a:rPr>
              <a:t>AHRS</a:t>
            </a:r>
          </a:p>
          <a:p>
            <a:r>
              <a:rPr lang="en-US" altLang="zh-TW" sz="1400" dirty="0">
                <a:solidFill>
                  <a:srgbClr val="697232"/>
                </a:solidFill>
              </a:rPr>
              <a:t>IMU</a:t>
            </a:r>
            <a:endParaRPr lang="zh-TW" altLang="en-US" sz="1400" dirty="0">
              <a:solidFill>
                <a:srgbClr val="697232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6FE849-86FC-B803-D067-417DF70580D3}"/>
              </a:ext>
            </a:extLst>
          </p:cNvPr>
          <p:cNvSpPr txBox="1"/>
          <p:nvPr/>
        </p:nvSpPr>
        <p:spPr>
          <a:xfrm>
            <a:off x="6396143" y="3228351"/>
            <a:ext cx="591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697232"/>
                </a:solidFill>
              </a:defRPr>
            </a:lvl1pPr>
          </a:lstStyle>
          <a:p>
            <a:r>
              <a:rPr lang="en-US" altLang="zh-TW" dirty="0"/>
              <a:t>flags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C8C728C-0D9A-027F-02C5-BB3863EBA557}"/>
              </a:ext>
            </a:extLst>
          </p:cNvPr>
          <p:cNvSpPr txBox="1"/>
          <p:nvPr/>
        </p:nvSpPr>
        <p:spPr>
          <a:xfrm>
            <a:off x="11430283" y="3228351"/>
            <a:ext cx="66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697232"/>
                </a:solidFill>
              </a:defRPr>
            </a:lvl1pPr>
          </a:lstStyle>
          <a:p>
            <a:r>
              <a:rPr lang="en-US" altLang="zh-TW" dirty="0"/>
              <a:t>alarm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12FC2B8-E3E8-A366-8145-C629BB3E0E79}"/>
              </a:ext>
            </a:extLst>
          </p:cNvPr>
          <p:cNvSpPr/>
          <p:nvPr/>
        </p:nvSpPr>
        <p:spPr>
          <a:xfrm>
            <a:off x="838201" y="1797901"/>
            <a:ext cx="10515600" cy="3565941"/>
          </a:xfrm>
          <a:prstGeom prst="roundRect">
            <a:avLst>
              <a:gd name="adj" fmla="val 7727"/>
            </a:avLst>
          </a:prstGeom>
          <a:noFill/>
          <a:ln w="38100">
            <a:solidFill>
              <a:srgbClr val="69723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CBEAF36-1334-A563-9E47-FD0943C5A029}"/>
              </a:ext>
            </a:extLst>
          </p:cNvPr>
          <p:cNvSpPr txBox="1"/>
          <p:nvPr/>
        </p:nvSpPr>
        <p:spPr>
          <a:xfrm>
            <a:off x="4729908" y="1320904"/>
            <a:ext cx="273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697232"/>
                </a:solidFill>
              </a:rPr>
              <a:t>Fall Detection Algorithm</a:t>
            </a:r>
            <a:endParaRPr lang="zh-TW" altLang="en-US" b="1" dirty="0">
              <a:solidFill>
                <a:srgbClr val="697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7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Yu Gothic UI"/>
        <a:ea typeface="Yu Gothic UI"/>
        <a:cs typeface=""/>
      </a:majorFont>
      <a:minorFont>
        <a:latin typeface="Yu Gothic UI"/>
        <a:ea typeface="Yu Gothic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CD4D567E215EE3468997F4C4370D7FD2" ma:contentTypeVersion="2" ma:contentTypeDescription="建立新的文件。" ma:contentTypeScope="" ma:versionID="3a5814320c1c94287d15b917237f7bab">
  <xsd:schema xmlns:xsd="http://www.w3.org/2001/XMLSchema" xmlns:xs="http://www.w3.org/2001/XMLSchema" xmlns:p="http://schemas.microsoft.com/office/2006/metadata/properties" xmlns:ns3="e707c43a-fc98-4ce5-83ca-38fbfada8183" targetNamespace="http://schemas.microsoft.com/office/2006/metadata/properties" ma:root="true" ma:fieldsID="6505cd661f5a6d45fc5c5c3a5372d672" ns3:_="">
    <xsd:import namespace="e707c43a-fc98-4ce5-83ca-38fbfada81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7c43a-fc98-4ce5-83ca-38fbfada81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BA5B67-EB14-4458-BD49-0EAD5AAFC6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AF3033-7CBC-46B6-A716-A8D3A6C97CBF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e707c43a-fc98-4ce5-83ca-38fbfada818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BAC25AB-9B32-4332-80BE-A224C0986B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07c43a-fc98-4ce5-83ca-38fbfada81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1128</Words>
  <Application>Microsoft Office PowerPoint</Application>
  <PresentationFormat>寬螢幕</PresentationFormat>
  <Paragraphs>237</Paragraphs>
  <Slides>13</Slides>
  <Notes>6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Yu Gothic UI</vt:lpstr>
      <vt:lpstr>Arial</vt:lpstr>
      <vt:lpstr>Calibri</vt:lpstr>
      <vt:lpstr>Consolas</vt:lpstr>
      <vt:lpstr>Office 佈景主題</vt:lpstr>
      <vt:lpstr>An Embedded System Development for  Field Workers Safety Detection</vt:lpstr>
      <vt:lpstr>Outline</vt:lpstr>
      <vt:lpstr>Motivation</vt:lpstr>
      <vt:lpstr>System Structure - Block Diagram</vt:lpstr>
      <vt:lpstr>System Structure – I. UART Communication</vt:lpstr>
      <vt:lpstr>System Structure - Block Diagram</vt:lpstr>
      <vt:lpstr>System Structure – II. AHRS</vt:lpstr>
      <vt:lpstr>System Structure - Block Diagram</vt:lpstr>
      <vt:lpstr>System Structure – III. Fall Detection</vt:lpstr>
      <vt:lpstr>GUI – Real-Time Pose Monitor</vt:lpstr>
      <vt:lpstr>System Demonstration</vt:lpstr>
      <vt:lpstr>System Demonstration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愛祺 張</dc:creator>
  <cp:lastModifiedBy>張愛祺</cp:lastModifiedBy>
  <cp:revision>168</cp:revision>
  <cp:lastPrinted>2022-06-16T06:00:01Z</cp:lastPrinted>
  <dcterms:created xsi:type="dcterms:W3CDTF">2022-04-16T02:01:03Z</dcterms:created>
  <dcterms:modified xsi:type="dcterms:W3CDTF">2022-06-16T06:30:47Z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0x010100CD4D567E215EE3468997F4C4370D7FD2</vt:lpwstr>
  </property>
</Properties>
</file>